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7"/>
  </p:notesMasterIdLst>
  <p:sldIdLst>
    <p:sldId id="256" r:id="rId2"/>
    <p:sldId id="535" r:id="rId3"/>
    <p:sldId id="363" r:id="rId4"/>
    <p:sldId id="509" r:id="rId5"/>
    <p:sldId id="542" r:id="rId6"/>
    <p:sldId id="506" r:id="rId7"/>
    <p:sldId id="543" r:id="rId8"/>
    <p:sldId id="516" r:id="rId9"/>
    <p:sldId id="526" r:id="rId10"/>
    <p:sldId id="540" r:id="rId11"/>
    <p:sldId id="545" r:id="rId12"/>
    <p:sldId id="547" r:id="rId13"/>
    <p:sldId id="532" r:id="rId14"/>
    <p:sldId id="533" r:id="rId15"/>
    <p:sldId id="369" r:id="rId1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200"/>
    <a:srgbClr val="820000"/>
    <a:srgbClr val="E9D1DD"/>
    <a:srgbClr val="CCFF33"/>
    <a:srgbClr val="EDF0E4"/>
    <a:srgbClr val="E1F3E3"/>
    <a:srgbClr val="FFFF66"/>
    <a:srgbClr val="54E279"/>
    <a:srgbClr val="DAEBF2"/>
    <a:srgbClr val="F2E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 autoAdjust="0"/>
    <p:restoredTop sz="91092" autoAdjust="0"/>
  </p:normalViewPr>
  <p:slideViewPr>
    <p:cSldViewPr>
      <p:cViewPr varScale="1">
        <p:scale>
          <a:sx n="73" d="100"/>
          <a:sy n="73" d="100"/>
        </p:scale>
        <p:origin x="10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3AD2A4-C1EE-4C76-A52C-65FEF615BB6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92969140-AA29-4961-93EF-2EEB0E47DE84}">
      <dgm:prSet phldrT="[Text]"/>
      <dgm:spPr/>
      <dgm:t>
        <a:bodyPr/>
        <a:lstStyle/>
        <a:p>
          <a:r>
            <a:rPr lang="en-GB" dirty="0" smtClean="0"/>
            <a:t>Transformative Agreements</a:t>
          </a:r>
          <a:endParaRPr lang="en-US" dirty="0"/>
        </a:p>
      </dgm:t>
    </dgm:pt>
    <dgm:pt modelId="{751E9923-5847-48A6-9DA3-CF6B227C4826}" type="parTrans" cxnId="{D595D86F-0F75-4407-814C-372864FFECA4}">
      <dgm:prSet/>
      <dgm:spPr/>
      <dgm:t>
        <a:bodyPr/>
        <a:lstStyle/>
        <a:p>
          <a:endParaRPr lang="en-US"/>
        </a:p>
      </dgm:t>
    </dgm:pt>
    <dgm:pt modelId="{6B65933E-0F59-45FA-8D74-D4F085B32C1C}" type="sibTrans" cxnId="{D595D86F-0F75-4407-814C-372864FFECA4}">
      <dgm:prSet/>
      <dgm:spPr/>
      <dgm:t>
        <a:bodyPr/>
        <a:lstStyle/>
        <a:p>
          <a:endParaRPr lang="en-US"/>
        </a:p>
      </dgm:t>
    </dgm:pt>
    <dgm:pt modelId="{984A2807-0971-4C7C-AE1D-8A51A2B743A3}">
      <dgm:prSet phldrT="[Text]"/>
      <dgm:spPr/>
      <dgm:t>
        <a:bodyPr/>
        <a:lstStyle/>
        <a:p>
          <a:r>
            <a:rPr lang="en-GB" dirty="0" smtClean="0"/>
            <a:t>Alternative Publishing Platforms</a:t>
          </a:r>
          <a:endParaRPr lang="en-US" dirty="0"/>
        </a:p>
      </dgm:t>
    </dgm:pt>
    <dgm:pt modelId="{8975D487-42BE-4054-BC81-869062A00CB7}" type="parTrans" cxnId="{EB3D1F5D-823C-4982-A221-6291E1921A7E}">
      <dgm:prSet/>
      <dgm:spPr/>
      <dgm:t>
        <a:bodyPr/>
        <a:lstStyle/>
        <a:p>
          <a:endParaRPr lang="en-US"/>
        </a:p>
      </dgm:t>
    </dgm:pt>
    <dgm:pt modelId="{4A5FF624-9F1D-4473-8D23-3749C2744027}" type="sibTrans" cxnId="{EB3D1F5D-823C-4982-A221-6291E1921A7E}">
      <dgm:prSet/>
      <dgm:spPr/>
      <dgm:t>
        <a:bodyPr/>
        <a:lstStyle/>
        <a:p>
          <a:endParaRPr lang="en-US"/>
        </a:p>
      </dgm:t>
    </dgm:pt>
    <dgm:pt modelId="{87025445-FED6-45D1-8CC9-FAFE44EBAE94}">
      <dgm:prSet phldrT="[Text]"/>
      <dgm:spPr/>
      <dgm:t>
        <a:bodyPr/>
        <a:lstStyle/>
        <a:p>
          <a:r>
            <a:rPr lang="en-GB" dirty="0" smtClean="0"/>
            <a:t>Repository development</a:t>
          </a:r>
          <a:endParaRPr lang="en-US" dirty="0"/>
        </a:p>
      </dgm:t>
    </dgm:pt>
    <dgm:pt modelId="{13D42AC9-4DE3-4EB4-861D-9E4127B95627}" type="parTrans" cxnId="{42FF6953-AE3D-4E66-B534-9CF7D63E5ECC}">
      <dgm:prSet/>
      <dgm:spPr/>
      <dgm:t>
        <a:bodyPr/>
        <a:lstStyle/>
        <a:p>
          <a:endParaRPr lang="en-US"/>
        </a:p>
      </dgm:t>
    </dgm:pt>
    <dgm:pt modelId="{5FA89F96-1762-42A6-A98E-9AC7CDF7803E}" type="sibTrans" cxnId="{42FF6953-AE3D-4E66-B534-9CF7D63E5ECC}">
      <dgm:prSet/>
      <dgm:spPr/>
      <dgm:t>
        <a:bodyPr/>
        <a:lstStyle/>
        <a:p>
          <a:endParaRPr lang="en-US"/>
        </a:p>
      </dgm:t>
    </dgm:pt>
    <dgm:pt modelId="{29877144-EC4A-4BEC-9935-6D1CA5DFE8A2}" type="pres">
      <dgm:prSet presAssocID="{183AD2A4-C1EE-4C76-A52C-65FEF615BB60}" presName="compositeShape" presStyleCnt="0">
        <dgm:presLayoutVars>
          <dgm:dir/>
          <dgm:resizeHandles/>
        </dgm:presLayoutVars>
      </dgm:prSet>
      <dgm:spPr/>
    </dgm:pt>
    <dgm:pt modelId="{67D843A1-4672-4414-8CC4-E966D495B3D6}" type="pres">
      <dgm:prSet presAssocID="{183AD2A4-C1EE-4C76-A52C-65FEF615BB60}" presName="pyramid" presStyleLbl="node1" presStyleIdx="0" presStyleCnt="1" custLinFactNeighborX="2573" custLinFactNeighborY="19883"/>
      <dgm:spPr>
        <a:solidFill>
          <a:srgbClr val="FFC000"/>
        </a:solidFill>
      </dgm:spPr>
    </dgm:pt>
    <dgm:pt modelId="{D6592DF7-2900-4AC4-AD57-503429F48108}" type="pres">
      <dgm:prSet presAssocID="{183AD2A4-C1EE-4C76-A52C-65FEF615BB60}" presName="theList" presStyleCnt="0"/>
      <dgm:spPr/>
    </dgm:pt>
    <dgm:pt modelId="{A8B08330-EC3C-4141-A01A-E981E96A2763}" type="pres">
      <dgm:prSet presAssocID="{92969140-AA29-4961-93EF-2EEB0E47DE84}" presName="aNode" presStyleLbl="fgAcc1" presStyleIdx="0" presStyleCnt="3" custLinFactY="28219" custLinFactNeighborX="51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F6528-9031-4365-BA3F-25173BB235F4}" type="pres">
      <dgm:prSet presAssocID="{92969140-AA29-4961-93EF-2EEB0E47DE84}" presName="aSpace" presStyleCnt="0"/>
      <dgm:spPr/>
    </dgm:pt>
    <dgm:pt modelId="{FC4E4E3E-A6E5-476D-B314-19273426EA1A}" type="pres">
      <dgm:prSet presAssocID="{984A2807-0971-4C7C-AE1D-8A51A2B743A3}" presName="aNode" presStyleLbl="fgAcc1" presStyleIdx="1" presStyleCnt="3" custLinFactY="25484" custLinFactNeighborX="230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B0696-2FFF-49C2-98EE-7E16F978D480}" type="pres">
      <dgm:prSet presAssocID="{984A2807-0971-4C7C-AE1D-8A51A2B743A3}" presName="aSpace" presStyleCnt="0"/>
      <dgm:spPr/>
    </dgm:pt>
    <dgm:pt modelId="{70E4925E-5E30-42F9-BE0A-FCFB13ED31FE}" type="pres">
      <dgm:prSet presAssocID="{87025445-FED6-45D1-8CC9-FAFE44EBAE94}" presName="aNode" presStyleLbl="fgAcc1" presStyleIdx="2" presStyleCnt="3" custLinFactY="19527" custLinFactNeighborX="230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E891A-A6D3-44B3-96E6-0F3F27054FDD}" type="pres">
      <dgm:prSet presAssocID="{87025445-FED6-45D1-8CC9-FAFE44EBAE94}" presName="aSpace" presStyleCnt="0"/>
      <dgm:spPr/>
    </dgm:pt>
  </dgm:ptLst>
  <dgm:cxnLst>
    <dgm:cxn modelId="{5449C329-0D5C-493E-81C1-63DBD13FB3BA}" type="presOf" srcId="{984A2807-0971-4C7C-AE1D-8A51A2B743A3}" destId="{FC4E4E3E-A6E5-476D-B314-19273426EA1A}" srcOrd="0" destOrd="0" presId="urn:microsoft.com/office/officeart/2005/8/layout/pyramid2"/>
    <dgm:cxn modelId="{413B2920-C886-4AD7-AD1A-328F9F9B1FC3}" type="presOf" srcId="{183AD2A4-C1EE-4C76-A52C-65FEF615BB60}" destId="{29877144-EC4A-4BEC-9935-6D1CA5DFE8A2}" srcOrd="0" destOrd="0" presId="urn:microsoft.com/office/officeart/2005/8/layout/pyramid2"/>
    <dgm:cxn modelId="{184F94E2-E61F-4F43-89BA-70E2260AA474}" type="presOf" srcId="{92969140-AA29-4961-93EF-2EEB0E47DE84}" destId="{A8B08330-EC3C-4141-A01A-E981E96A2763}" srcOrd="0" destOrd="0" presId="urn:microsoft.com/office/officeart/2005/8/layout/pyramid2"/>
    <dgm:cxn modelId="{42FF6953-AE3D-4E66-B534-9CF7D63E5ECC}" srcId="{183AD2A4-C1EE-4C76-A52C-65FEF615BB60}" destId="{87025445-FED6-45D1-8CC9-FAFE44EBAE94}" srcOrd="2" destOrd="0" parTransId="{13D42AC9-4DE3-4EB4-861D-9E4127B95627}" sibTransId="{5FA89F96-1762-42A6-A98E-9AC7CDF7803E}"/>
    <dgm:cxn modelId="{BE016FAF-8A69-4B60-A8FA-3BC099FA04BF}" type="presOf" srcId="{87025445-FED6-45D1-8CC9-FAFE44EBAE94}" destId="{70E4925E-5E30-42F9-BE0A-FCFB13ED31FE}" srcOrd="0" destOrd="0" presId="urn:microsoft.com/office/officeart/2005/8/layout/pyramid2"/>
    <dgm:cxn modelId="{EB3D1F5D-823C-4982-A221-6291E1921A7E}" srcId="{183AD2A4-C1EE-4C76-A52C-65FEF615BB60}" destId="{984A2807-0971-4C7C-AE1D-8A51A2B743A3}" srcOrd="1" destOrd="0" parTransId="{8975D487-42BE-4054-BC81-869062A00CB7}" sibTransId="{4A5FF624-9F1D-4473-8D23-3749C2744027}"/>
    <dgm:cxn modelId="{D595D86F-0F75-4407-814C-372864FFECA4}" srcId="{183AD2A4-C1EE-4C76-A52C-65FEF615BB60}" destId="{92969140-AA29-4961-93EF-2EEB0E47DE84}" srcOrd="0" destOrd="0" parTransId="{751E9923-5847-48A6-9DA3-CF6B227C4826}" sibTransId="{6B65933E-0F59-45FA-8D74-D4F085B32C1C}"/>
    <dgm:cxn modelId="{A3E3958C-0D63-435B-8B14-E9C88579267C}" type="presParOf" srcId="{29877144-EC4A-4BEC-9935-6D1CA5DFE8A2}" destId="{67D843A1-4672-4414-8CC4-E966D495B3D6}" srcOrd="0" destOrd="0" presId="urn:microsoft.com/office/officeart/2005/8/layout/pyramid2"/>
    <dgm:cxn modelId="{35A1BA63-73F5-473A-85C9-8F6339AA31D8}" type="presParOf" srcId="{29877144-EC4A-4BEC-9935-6D1CA5DFE8A2}" destId="{D6592DF7-2900-4AC4-AD57-503429F48108}" srcOrd="1" destOrd="0" presId="urn:microsoft.com/office/officeart/2005/8/layout/pyramid2"/>
    <dgm:cxn modelId="{F79A14C2-4F8D-48F9-8D11-DF9B357A996F}" type="presParOf" srcId="{D6592DF7-2900-4AC4-AD57-503429F48108}" destId="{A8B08330-EC3C-4141-A01A-E981E96A2763}" srcOrd="0" destOrd="0" presId="urn:microsoft.com/office/officeart/2005/8/layout/pyramid2"/>
    <dgm:cxn modelId="{C61DCE75-2A1D-49D7-A2A7-A0EBD67139A4}" type="presParOf" srcId="{D6592DF7-2900-4AC4-AD57-503429F48108}" destId="{7BDF6528-9031-4365-BA3F-25173BB235F4}" srcOrd="1" destOrd="0" presId="urn:microsoft.com/office/officeart/2005/8/layout/pyramid2"/>
    <dgm:cxn modelId="{EBCDE885-7D41-4C2F-9E7F-E5AA5E605BE6}" type="presParOf" srcId="{D6592DF7-2900-4AC4-AD57-503429F48108}" destId="{FC4E4E3E-A6E5-476D-B314-19273426EA1A}" srcOrd="2" destOrd="0" presId="urn:microsoft.com/office/officeart/2005/8/layout/pyramid2"/>
    <dgm:cxn modelId="{14C1B1E8-4712-4EF6-AADE-CF1357A7049C}" type="presParOf" srcId="{D6592DF7-2900-4AC4-AD57-503429F48108}" destId="{0F7B0696-2FFF-49C2-98EE-7E16F978D480}" srcOrd="3" destOrd="0" presId="urn:microsoft.com/office/officeart/2005/8/layout/pyramid2"/>
    <dgm:cxn modelId="{47213E23-AD5E-4D97-8902-B93B12F5876B}" type="presParOf" srcId="{D6592DF7-2900-4AC4-AD57-503429F48108}" destId="{70E4925E-5E30-42F9-BE0A-FCFB13ED31FE}" srcOrd="4" destOrd="0" presId="urn:microsoft.com/office/officeart/2005/8/layout/pyramid2"/>
    <dgm:cxn modelId="{7FF13F26-455A-4C64-99A0-F523AF018F1A}" type="presParOf" srcId="{D6592DF7-2900-4AC4-AD57-503429F48108}" destId="{37EE891A-A6D3-44B3-96E6-0F3F27054FD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76C157-12A1-4337-ACC9-C67C410C03D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6C3443-26F2-4B36-A2FA-8B6AD0F9A2FE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3200" dirty="0" smtClean="0"/>
            <a:t>LERU</a:t>
          </a:r>
          <a:endParaRPr lang="en-US" sz="3200" dirty="0"/>
        </a:p>
      </dgm:t>
    </dgm:pt>
    <dgm:pt modelId="{868CD718-9A9D-4078-AF1C-64786C7F5ABB}" type="parTrans" cxnId="{96AA5381-9202-4674-BE3F-EAF8C6641E4E}">
      <dgm:prSet/>
      <dgm:spPr/>
      <dgm:t>
        <a:bodyPr/>
        <a:lstStyle/>
        <a:p>
          <a:endParaRPr lang="en-US"/>
        </a:p>
      </dgm:t>
    </dgm:pt>
    <dgm:pt modelId="{CE22FE6B-2247-4932-AF4E-62EE76ED59F0}" type="sibTrans" cxnId="{96AA5381-9202-4674-BE3F-EAF8C6641E4E}">
      <dgm:prSet custT="1"/>
      <dgm:spPr>
        <a:solidFill>
          <a:srgbClr val="92D050"/>
        </a:solidFill>
      </dgm:spPr>
      <dgm:t>
        <a:bodyPr/>
        <a:lstStyle/>
        <a:p>
          <a:r>
            <a:rPr lang="en-GB" sz="3200" dirty="0" smtClean="0"/>
            <a:t>JISC</a:t>
          </a:r>
          <a:endParaRPr lang="en-US" sz="3200" dirty="0"/>
        </a:p>
      </dgm:t>
    </dgm:pt>
    <dgm:pt modelId="{6A61DD7C-E9B1-4D3A-863B-C86D7DA9DD6E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3200" dirty="0" smtClean="0"/>
            <a:t>UCL </a:t>
          </a:r>
        </a:p>
        <a:p>
          <a:r>
            <a:rPr lang="en-GB" sz="3200" dirty="0" smtClean="0"/>
            <a:t>Press</a:t>
          </a:r>
          <a:endParaRPr lang="en-US" sz="3200" dirty="0"/>
        </a:p>
      </dgm:t>
    </dgm:pt>
    <dgm:pt modelId="{E4D7617A-9614-46C0-8DA2-BA2B4A4134F0}" type="sibTrans" cxnId="{D45ECD74-DCF1-417F-8530-CFBA2DAF1147}">
      <dgm:prSet custT="1"/>
      <dgm:spPr>
        <a:solidFill>
          <a:srgbClr val="92D050"/>
        </a:solidFill>
      </dgm:spPr>
      <dgm:t>
        <a:bodyPr/>
        <a:lstStyle/>
        <a:p>
          <a:r>
            <a:rPr lang="en-GB" sz="3200" dirty="0" smtClean="0"/>
            <a:t>UCL Discovery</a:t>
          </a:r>
          <a:endParaRPr lang="en-US" sz="3200" dirty="0"/>
        </a:p>
      </dgm:t>
    </dgm:pt>
    <dgm:pt modelId="{1B426149-FD94-43C5-8A3B-5866E0CC3B4F}" type="parTrans" cxnId="{D45ECD74-DCF1-417F-8530-CFBA2DAF1147}">
      <dgm:prSet/>
      <dgm:spPr/>
      <dgm:t>
        <a:bodyPr/>
        <a:lstStyle/>
        <a:p>
          <a:endParaRPr lang="en-US"/>
        </a:p>
      </dgm:t>
    </dgm:pt>
    <dgm:pt modelId="{ADB36C5B-A7F1-49F0-A0E2-370A5DBA873F}" type="pres">
      <dgm:prSet presAssocID="{6776C157-12A1-4337-ACC9-C67C410C03D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2C82B28-B602-4BF1-9832-57D6B1957A67}" type="pres">
      <dgm:prSet presAssocID="{946C3443-26F2-4B36-A2FA-8B6AD0F9A2FE}" presName="composite" presStyleCnt="0"/>
      <dgm:spPr/>
    </dgm:pt>
    <dgm:pt modelId="{1C72ECFD-4232-4959-A305-F58559ED573E}" type="pres">
      <dgm:prSet presAssocID="{946C3443-26F2-4B36-A2FA-8B6AD0F9A2FE}" presName="Parent1" presStyleLbl="node1" presStyleIdx="0" presStyleCnt="4" custScaleX="104078" custScaleY="51646" custLinFactX="12623" custLinFactNeighborX="100000" custLinFactNeighborY="-182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78EBCA-4DCC-4C95-A032-604DCAD466B3}" type="pres">
      <dgm:prSet presAssocID="{946C3443-26F2-4B36-A2FA-8B6AD0F9A2FE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FB702-9AC5-4B86-A61C-55B6009F9294}" type="pres">
      <dgm:prSet presAssocID="{946C3443-26F2-4B36-A2FA-8B6AD0F9A2FE}" presName="BalanceSpacing" presStyleCnt="0"/>
      <dgm:spPr/>
    </dgm:pt>
    <dgm:pt modelId="{1436C14F-A5AD-4C4B-ABD9-77ADBE970951}" type="pres">
      <dgm:prSet presAssocID="{946C3443-26F2-4B36-A2FA-8B6AD0F9A2FE}" presName="BalanceSpacing1" presStyleCnt="0"/>
      <dgm:spPr/>
    </dgm:pt>
    <dgm:pt modelId="{ECAA0DF6-6628-48F8-9C42-0B0A97DCE525}" type="pres">
      <dgm:prSet presAssocID="{CE22FE6B-2247-4932-AF4E-62EE76ED59F0}" presName="Accent1Text" presStyleLbl="node1" presStyleIdx="1" presStyleCnt="4" custScaleX="60461" custScaleY="67146" custLinFactNeighborX="52327" custLinFactNeighborY="36595"/>
      <dgm:spPr/>
      <dgm:t>
        <a:bodyPr/>
        <a:lstStyle/>
        <a:p>
          <a:endParaRPr lang="en-US"/>
        </a:p>
      </dgm:t>
    </dgm:pt>
    <dgm:pt modelId="{98BCD199-3CEB-49B5-8F56-9C27B9C0BF81}" type="pres">
      <dgm:prSet presAssocID="{CE22FE6B-2247-4932-AF4E-62EE76ED59F0}" presName="spaceBetweenRectangles" presStyleCnt="0"/>
      <dgm:spPr/>
    </dgm:pt>
    <dgm:pt modelId="{F4154384-9B1F-4239-A99D-25EE3CCE7D74}" type="pres">
      <dgm:prSet presAssocID="{6A61DD7C-E9B1-4D3A-863B-C86D7DA9DD6E}" presName="composite" presStyleCnt="0"/>
      <dgm:spPr/>
    </dgm:pt>
    <dgm:pt modelId="{B4366446-9D33-4415-A90B-D7A0598D315E}" type="pres">
      <dgm:prSet presAssocID="{6A61DD7C-E9B1-4D3A-863B-C86D7DA9DD6E}" presName="Parent1" presStyleLbl="node1" presStyleIdx="2" presStyleCnt="4" custScaleX="88137" custScaleY="51886" custLinFactX="76982" custLinFactNeighborX="100000" custLinFactNeighborY="-577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7F833-28AC-4309-82CB-7D94C330A3EF}" type="pres">
      <dgm:prSet presAssocID="{6A61DD7C-E9B1-4D3A-863B-C86D7DA9DD6E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5F82F28E-C80B-43D6-BCA7-9047E115F907}" type="pres">
      <dgm:prSet presAssocID="{6A61DD7C-E9B1-4D3A-863B-C86D7DA9DD6E}" presName="BalanceSpacing" presStyleCnt="0"/>
      <dgm:spPr/>
    </dgm:pt>
    <dgm:pt modelId="{A157282C-9881-4926-BD62-AA0DB3F6672E}" type="pres">
      <dgm:prSet presAssocID="{6A61DD7C-E9B1-4D3A-863B-C86D7DA9DD6E}" presName="BalanceSpacing1" presStyleCnt="0"/>
      <dgm:spPr/>
    </dgm:pt>
    <dgm:pt modelId="{94602F58-BFC6-4AB8-82B3-D37EB3614713}" type="pres">
      <dgm:prSet presAssocID="{E4D7617A-9614-46C0-8DA2-BA2B4A4134F0}" presName="Accent1Text" presStyleLbl="node1" presStyleIdx="3" presStyleCnt="4" custScaleX="146162" custScaleY="43707" custLinFactX="-53873" custLinFactNeighborX="-100000" custLinFactNeighborY="36207"/>
      <dgm:spPr/>
      <dgm:t>
        <a:bodyPr/>
        <a:lstStyle/>
        <a:p>
          <a:endParaRPr lang="en-US"/>
        </a:p>
      </dgm:t>
    </dgm:pt>
  </dgm:ptLst>
  <dgm:cxnLst>
    <dgm:cxn modelId="{DD58839A-8240-4CF1-88B7-BD06CECAFBA7}" type="presOf" srcId="{6776C157-12A1-4337-ACC9-C67C410C03DE}" destId="{ADB36C5B-A7F1-49F0-A0E2-370A5DBA873F}" srcOrd="0" destOrd="0" presId="urn:microsoft.com/office/officeart/2008/layout/AlternatingHexagons"/>
    <dgm:cxn modelId="{96AA5381-9202-4674-BE3F-EAF8C6641E4E}" srcId="{6776C157-12A1-4337-ACC9-C67C410C03DE}" destId="{946C3443-26F2-4B36-A2FA-8B6AD0F9A2FE}" srcOrd="0" destOrd="0" parTransId="{868CD718-9A9D-4078-AF1C-64786C7F5ABB}" sibTransId="{CE22FE6B-2247-4932-AF4E-62EE76ED59F0}"/>
    <dgm:cxn modelId="{4D1BCFE1-B71C-4754-959C-9B189B8F6A37}" type="presOf" srcId="{E4D7617A-9614-46C0-8DA2-BA2B4A4134F0}" destId="{94602F58-BFC6-4AB8-82B3-D37EB3614713}" srcOrd="0" destOrd="0" presId="urn:microsoft.com/office/officeart/2008/layout/AlternatingHexagons"/>
    <dgm:cxn modelId="{D9976CB9-E78D-4C79-9BB5-902668DBBC2C}" type="presOf" srcId="{CE22FE6B-2247-4932-AF4E-62EE76ED59F0}" destId="{ECAA0DF6-6628-48F8-9C42-0B0A97DCE525}" srcOrd="0" destOrd="0" presId="urn:microsoft.com/office/officeart/2008/layout/AlternatingHexagons"/>
    <dgm:cxn modelId="{88BBCB87-40E4-4C2A-8C04-964E29DCEBEF}" type="presOf" srcId="{6A61DD7C-E9B1-4D3A-863B-C86D7DA9DD6E}" destId="{B4366446-9D33-4415-A90B-D7A0598D315E}" srcOrd="0" destOrd="0" presId="urn:microsoft.com/office/officeart/2008/layout/AlternatingHexagons"/>
    <dgm:cxn modelId="{782D42D9-B445-404A-A443-EC3C9AC504F7}" type="presOf" srcId="{946C3443-26F2-4B36-A2FA-8B6AD0F9A2FE}" destId="{1C72ECFD-4232-4959-A305-F58559ED573E}" srcOrd="0" destOrd="0" presId="urn:microsoft.com/office/officeart/2008/layout/AlternatingHexagons"/>
    <dgm:cxn modelId="{D45ECD74-DCF1-417F-8530-CFBA2DAF1147}" srcId="{6776C157-12A1-4337-ACC9-C67C410C03DE}" destId="{6A61DD7C-E9B1-4D3A-863B-C86D7DA9DD6E}" srcOrd="1" destOrd="0" parTransId="{1B426149-FD94-43C5-8A3B-5866E0CC3B4F}" sibTransId="{E4D7617A-9614-46C0-8DA2-BA2B4A4134F0}"/>
    <dgm:cxn modelId="{B311C339-4F0D-49F2-B490-4CDE3082F9C2}" type="presParOf" srcId="{ADB36C5B-A7F1-49F0-A0E2-370A5DBA873F}" destId="{A2C82B28-B602-4BF1-9832-57D6B1957A67}" srcOrd="0" destOrd="0" presId="urn:microsoft.com/office/officeart/2008/layout/AlternatingHexagons"/>
    <dgm:cxn modelId="{D705411D-863D-47A2-A857-948B7C3DDE7B}" type="presParOf" srcId="{A2C82B28-B602-4BF1-9832-57D6B1957A67}" destId="{1C72ECFD-4232-4959-A305-F58559ED573E}" srcOrd="0" destOrd="0" presId="urn:microsoft.com/office/officeart/2008/layout/AlternatingHexagons"/>
    <dgm:cxn modelId="{4D24D42E-0D89-4D81-AB41-EAA229D7573D}" type="presParOf" srcId="{A2C82B28-B602-4BF1-9832-57D6B1957A67}" destId="{FF78EBCA-4DCC-4C95-A032-604DCAD466B3}" srcOrd="1" destOrd="0" presId="urn:microsoft.com/office/officeart/2008/layout/AlternatingHexagons"/>
    <dgm:cxn modelId="{39FE441F-9005-4E9A-BED3-F96214D3D32F}" type="presParOf" srcId="{A2C82B28-B602-4BF1-9832-57D6B1957A67}" destId="{867FB702-9AC5-4B86-A61C-55B6009F9294}" srcOrd="2" destOrd="0" presId="urn:microsoft.com/office/officeart/2008/layout/AlternatingHexagons"/>
    <dgm:cxn modelId="{3C3BE983-FFE8-4AB2-A3FF-A9487AC2FDEF}" type="presParOf" srcId="{A2C82B28-B602-4BF1-9832-57D6B1957A67}" destId="{1436C14F-A5AD-4C4B-ABD9-77ADBE970951}" srcOrd="3" destOrd="0" presId="urn:microsoft.com/office/officeart/2008/layout/AlternatingHexagons"/>
    <dgm:cxn modelId="{6F427EA8-CB3D-4FE1-AA21-CB75923195D9}" type="presParOf" srcId="{A2C82B28-B602-4BF1-9832-57D6B1957A67}" destId="{ECAA0DF6-6628-48F8-9C42-0B0A97DCE525}" srcOrd="4" destOrd="0" presId="urn:microsoft.com/office/officeart/2008/layout/AlternatingHexagons"/>
    <dgm:cxn modelId="{0A4B5733-96FC-458E-85E1-2846DB6DBCD7}" type="presParOf" srcId="{ADB36C5B-A7F1-49F0-A0E2-370A5DBA873F}" destId="{98BCD199-3CEB-49B5-8F56-9C27B9C0BF81}" srcOrd="1" destOrd="0" presId="urn:microsoft.com/office/officeart/2008/layout/AlternatingHexagons"/>
    <dgm:cxn modelId="{0F0DEBA9-AE6D-404E-B2B6-888A05C5E4C2}" type="presParOf" srcId="{ADB36C5B-A7F1-49F0-A0E2-370A5DBA873F}" destId="{F4154384-9B1F-4239-A99D-25EE3CCE7D74}" srcOrd="2" destOrd="0" presId="urn:microsoft.com/office/officeart/2008/layout/AlternatingHexagons"/>
    <dgm:cxn modelId="{69FD570C-759B-461D-8077-F3DD35019BD3}" type="presParOf" srcId="{F4154384-9B1F-4239-A99D-25EE3CCE7D74}" destId="{B4366446-9D33-4415-A90B-D7A0598D315E}" srcOrd="0" destOrd="0" presId="urn:microsoft.com/office/officeart/2008/layout/AlternatingHexagons"/>
    <dgm:cxn modelId="{E6803260-8933-4091-A1F7-0505E04F59C2}" type="presParOf" srcId="{F4154384-9B1F-4239-A99D-25EE3CCE7D74}" destId="{4B37F833-28AC-4309-82CB-7D94C330A3EF}" srcOrd="1" destOrd="0" presId="urn:microsoft.com/office/officeart/2008/layout/AlternatingHexagons"/>
    <dgm:cxn modelId="{620BF123-41AB-4578-9A3C-787598468E99}" type="presParOf" srcId="{F4154384-9B1F-4239-A99D-25EE3CCE7D74}" destId="{5F82F28E-C80B-43D6-BCA7-9047E115F907}" srcOrd="2" destOrd="0" presId="urn:microsoft.com/office/officeart/2008/layout/AlternatingHexagons"/>
    <dgm:cxn modelId="{9029FE92-F7A5-40F6-BECA-3DD2CE8B85E3}" type="presParOf" srcId="{F4154384-9B1F-4239-A99D-25EE3CCE7D74}" destId="{A157282C-9881-4926-BD62-AA0DB3F6672E}" srcOrd="3" destOrd="0" presId="urn:microsoft.com/office/officeart/2008/layout/AlternatingHexagons"/>
    <dgm:cxn modelId="{97D1C5C9-2CDF-4136-AFCF-13F82DFE557C}" type="presParOf" srcId="{F4154384-9B1F-4239-A99D-25EE3CCE7D74}" destId="{94602F58-BFC6-4AB8-82B3-D37EB361471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843A1-4672-4414-8CC4-E966D495B3D6}">
      <dsp:nvSpPr>
        <dsp:cNvPr id="0" name=""/>
        <dsp:cNvSpPr/>
      </dsp:nvSpPr>
      <dsp:spPr>
        <a:xfrm>
          <a:off x="815766" y="0"/>
          <a:ext cx="4064000" cy="4064000"/>
        </a:xfrm>
        <a:prstGeom prst="triangl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08330-EC3C-4141-A01A-E981E96A2763}">
      <dsp:nvSpPr>
        <dsp:cNvPr id="0" name=""/>
        <dsp:cNvSpPr/>
      </dsp:nvSpPr>
      <dsp:spPr>
        <a:xfrm>
          <a:off x="2756804" y="800309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Transformative Agreements</a:t>
          </a:r>
          <a:endParaRPr lang="en-US" sz="2000" kern="1200" dirty="0"/>
        </a:p>
      </dsp:txBody>
      <dsp:txXfrm>
        <a:off x="2803766" y="847271"/>
        <a:ext cx="2547676" cy="868101"/>
      </dsp:txXfrm>
    </dsp:sp>
    <dsp:sp modelId="{FC4E4E3E-A6E5-476D-B314-19273426EA1A}">
      <dsp:nvSpPr>
        <dsp:cNvPr id="0" name=""/>
        <dsp:cNvSpPr/>
      </dsp:nvSpPr>
      <dsp:spPr>
        <a:xfrm>
          <a:off x="2804141" y="1856276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Alternative Publishing Platforms</a:t>
          </a:r>
          <a:endParaRPr lang="en-US" sz="2000" kern="1200" dirty="0"/>
        </a:p>
      </dsp:txBody>
      <dsp:txXfrm>
        <a:off x="2851103" y="1903238"/>
        <a:ext cx="2547676" cy="868101"/>
      </dsp:txXfrm>
    </dsp:sp>
    <dsp:sp modelId="{70E4925E-5E30-42F9-BE0A-FCFB13ED31FE}">
      <dsp:nvSpPr>
        <dsp:cNvPr id="0" name=""/>
        <dsp:cNvSpPr/>
      </dsp:nvSpPr>
      <dsp:spPr>
        <a:xfrm>
          <a:off x="2804141" y="2881246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Repository development</a:t>
          </a:r>
          <a:endParaRPr lang="en-US" sz="2000" kern="1200" dirty="0"/>
        </a:p>
      </dsp:txBody>
      <dsp:txXfrm>
        <a:off x="2851103" y="2928208"/>
        <a:ext cx="2547676" cy="868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2ECFD-4232-4959-A305-F58559ED573E}">
      <dsp:nvSpPr>
        <dsp:cNvPr id="0" name=""/>
        <dsp:cNvSpPr/>
      </dsp:nvSpPr>
      <dsp:spPr>
        <a:xfrm rot="5400000">
          <a:off x="6967900" y="226925"/>
          <a:ext cx="1310527" cy="2297669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LERU</a:t>
          </a:r>
          <a:endParaRPr lang="en-US" sz="3200" kern="1200" dirty="0"/>
        </a:p>
      </dsp:txBody>
      <dsp:txXfrm rot="-5400000">
        <a:off x="6857274" y="938917"/>
        <a:ext cx="1531779" cy="873685"/>
      </dsp:txXfrm>
    </dsp:sp>
    <dsp:sp modelId="{FF78EBCA-4DCC-4C95-A032-604DCAD466B3}">
      <dsp:nvSpPr>
        <dsp:cNvPr id="0" name=""/>
        <dsp:cNvSpPr/>
      </dsp:nvSpPr>
      <dsp:spPr>
        <a:xfrm>
          <a:off x="6307663" y="1078515"/>
          <a:ext cx="2831871" cy="1522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A0DF6-6628-48F8-9C42-0B0A97DCE525}">
      <dsp:nvSpPr>
        <dsp:cNvPr id="0" name=""/>
        <dsp:cNvSpPr/>
      </dsp:nvSpPr>
      <dsp:spPr>
        <a:xfrm rot="5400000">
          <a:off x="3055869" y="2100994"/>
          <a:ext cx="1703842" cy="1334762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JISC</a:t>
          </a:r>
          <a:endParaRPr lang="en-US" sz="3200" kern="1200" dirty="0"/>
        </a:p>
      </dsp:txBody>
      <dsp:txXfrm rot="-5400000">
        <a:off x="3438775" y="2169671"/>
        <a:ext cx="938030" cy="1197408"/>
      </dsp:txXfrm>
    </dsp:sp>
    <dsp:sp modelId="{B4366446-9D33-4415-A90B-D7A0598D315E}">
      <dsp:nvSpPr>
        <dsp:cNvPr id="0" name=""/>
        <dsp:cNvSpPr/>
      </dsp:nvSpPr>
      <dsp:spPr>
        <a:xfrm rot="5400000">
          <a:off x="7188977" y="2457286"/>
          <a:ext cx="1316617" cy="1945749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UCL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Press</a:t>
          </a:r>
          <a:endParaRPr lang="en-US" sz="3200" kern="1200" dirty="0"/>
        </a:p>
      </dsp:txBody>
      <dsp:txXfrm rot="-5400000">
        <a:off x="7198703" y="2991288"/>
        <a:ext cx="1297166" cy="877745"/>
      </dsp:txXfrm>
    </dsp:sp>
    <dsp:sp modelId="{4B37F833-28AC-4309-82CB-7D94C330A3EF}">
      <dsp:nvSpPr>
        <dsp:cNvPr id="0" name=""/>
        <dsp:cNvSpPr/>
      </dsp:nvSpPr>
      <dsp:spPr>
        <a:xfrm>
          <a:off x="4464" y="2815523"/>
          <a:ext cx="2740521" cy="1522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602F58-BFC6-4AB8-82B3-D37EB3614713}">
      <dsp:nvSpPr>
        <dsp:cNvPr id="0" name=""/>
        <dsp:cNvSpPr/>
      </dsp:nvSpPr>
      <dsp:spPr>
        <a:xfrm rot="5400000">
          <a:off x="2372909" y="2882171"/>
          <a:ext cx="1109073" cy="3226733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UCL Discovery</a:t>
          </a:r>
          <a:endParaRPr lang="en-US" sz="3200" kern="1200" dirty="0"/>
        </a:p>
      </dsp:txBody>
      <dsp:txXfrm rot="-5400000">
        <a:off x="1851869" y="4125847"/>
        <a:ext cx="2151155" cy="739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B4546A2-3693-4674-8978-F3A065975DD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154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546A2-3693-4674-8978-F3A065975DD2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089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546A2-3693-4674-8978-F3A065975DD2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467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546A2-3693-4674-8978-F3A065975DD2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046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5299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546A2-3693-4674-8978-F3A065975DD2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493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arkBlue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79388" y="188913"/>
            <a:ext cx="5040684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solidFill>
                  <a:schemeClr val="bg1"/>
                </a:solidFill>
              </a:rPr>
              <a:t>UCL </a:t>
            </a:r>
            <a:r>
              <a:rPr lang="en-GB" b="1" dirty="0" smtClean="0">
                <a:solidFill>
                  <a:schemeClr val="bg1"/>
                </a:solidFill>
              </a:rPr>
              <a:t>LIBRARY</a:t>
            </a:r>
            <a:r>
              <a:rPr lang="en-GB" b="1" baseline="0" dirty="0" smtClean="0">
                <a:solidFill>
                  <a:schemeClr val="bg1"/>
                </a:solidFill>
              </a:rPr>
              <a:t>, CULTURE, COLLECTIONS &amp; OPEN SCIENCE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dirty="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2B5E5E-4689-49CD-AEC0-B1C1F4CF0DA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E5CBF-37EA-49BA-A281-D6CB1F8F960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BC536-C560-408C-9983-EB1D7B02F14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F73B1-DCE9-405B-906D-0AE9CBC0EC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5F890-8D52-4FFF-B166-9BAAAC9CA43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AA91C-341E-44D6-98C8-B2A88FC8BBE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14D68-F56A-4B27-81A6-4C6DF7B091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BE1BA-F27D-49FA-BECF-06F2795788D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6241B-8545-4649-81AE-0DA48C938C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B4F6C-FD61-4369-8707-A3770470D45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7904A-293F-409E-AEE5-C53255E41B0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372AD-9D11-4FB0-849B-88BBE77E872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AEBF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72B5E5E-4689-49CD-AEC0-B1C1F4CF0DA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29" name="Picture 13" descr="DarkBlue102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179388" y="188913"/>
            <a:ext cx="1527021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bg1"/>
                </a:solidFill>
              </a:rPr>
              <a:t>UCL </a:t>
            </a:r>
            <a:r>
              <a:rPr lang="en-GB" b="1" dirty="0" smtClean="0">
                <a:solidFill>
                  <a:schemeClr val="bg1"/>
                </a:solidFill>
              </a:rPr>
              <a:t>LCCOS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.ayris@ucl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www.uclpress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ucl-about.scienceopen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ur01.safelinks.protection.outlook.com/?url=https%3A%2F%2Fwww.universityworldnews.com%2Fpost.php%3Fstory%3D20200226122508451&amp;data=02%7C01%7C%7Cd8fb25e6d9234bd6320d08d7bd38ee6a%7C1faf88fea9984c5b93c9210a11d9a5c2%7C0%7C0%7C637185924524251298&amp;sdata=Gvda5mKRU19sL%2Fug8EgV1zChNpbOQ0mAM7QdreWZa84%3D&amp;reserved=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s.lse.ac.uk/impactofsocialsciences/2019/08/08/amelica-before-plan-s-the-latin-american-initiative-to-develop-a-cooperative-non-commercial-academic-led-system-of-scholarly-communication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1227" y="1844824"/>
            <a:ext cx="8496300" cy="1747053"/>
          </a:xfrm>
        </p:spPr>
        <p:txBody>
          <a:bodyPr/>
          <a:lstStyle/>
          <a:p>
            <a:r>
              <a:rPr lang="en-US" dirty="0"/>
              <a:t>A Next Generation University Press: UCL Press as a model for Open Science publishing</a:t>
            </a:r>
            <a:r>
              <a:rPr lang="en-GB" sz="3600" b="0" dirty="0"/>
              <a:t/>
            </a:r>
            <a:br>
              <a:rPr lang="en-GB" sz="3600" b="0" dirty="0"/>
            </a:br>
            <a:endParaRPr lang="en-GB" sz="3600" dirty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7625" y="3403174"/>
            <a:ext cx="8496300" cy="31824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Dr Paul Ayris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Pro-Vice-Provost (LCCOS)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endParaRPr lang="en-GB" sz="1900" dirty="0" smtClean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	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E-mail: </a:t>
            </a:r>
            <a:r>
              <a:rPr lang="en-GB" sz="1900" dirty="0" smtClean="0">
                <a:hlinkClick r:id="rId3"/>
              </a:rPr>
              <a:t>p.ayris@ucl.ac.uk</a:t>
            </a:r>
            <a:endParaRPr lang="en-GB" sz="1900" dirty="0" smtClean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Twitter: @ucylpay </a:t>
            </a:r>
            <a:endParaRPr lang="en-GB" sz="4000" dirty="0" smtClean="0"/>
          </a:p>
          <a:p>
            <a:pPr eaLnBrk="1" hangingPunct="1">
              <a:lnSpc>
                <a:spcPct val="90000"/>
              </a:lnSpc>
            </a:pPr>
            <a:endParaRPr lang="en-GB" sz="16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140347"/>
            <a:ext cx="1125491" cy="44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0200" y="1945845"/>
            <a:ext cx="4235450" cy="473845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Dublin City University is the first university to buy publishing services from UCL</a:t>
            </a:r>
          </a:p>
          <a:p>
            <a:r>
              <a:rPr lang="en-GB" dirty="0" smtClean="0"/>
              <a:t>All outputs to be branded as Dublin City University Press</a:t>
            </a:r>
          </a:p>
          <a:p>
            <a:r>
              <a:rPr lang="en-GB" dirty="0" smtClean="0"/>
              <a:t>All enquiries welcomed</a:t>
            </a:r>
          </a:p>
          <a:p>
            <a:r>
              <a:rPr lang="en-US" dirty="0">
                <a:hlinkClick r:id="rId2"/>
              </a:rPr>
              <a:t>https://www.uclpress.co.uk/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0200" y="908050"/>
            <a:ext cx="4241800" cy="995028"/>
          </a:xfrm>
        </p:spPr>
        <p:txBody>
          <a:bodyPr/>
          <a:lstStyle/>
          <a:p>
            <a:r>
              <a:rPr lang="en-GB" dirty="0" smtClean="0"/>
              <a:t>UCL Press offers publishing services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208512" y="2071592"/>
            <a:ext cx="4605288" cy="409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11" y="2079906"/>
            <a:ext cx="1035424" cy="704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796" y="1033491"/>
            <a:ext cx="3977857" cy="530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58" y="922768"/>
            <a:ext cx="7645180" cy="4577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Megajournal platform, </a:t>
            </a:r>
            <a:r>
              <a:rPr lang="en-GB" i="1" dirty="0" smtClean="0"/>
              <a:t>UCL Open, </a:t>
            </a:r>
            <a:r>
              <a:rPr lang="en-GB" dirty="0" smtClean="0"/>
              <a:t>launched 31 January 2019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706599" y="4865164"/>
            <a:ext cx="8043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q"/>
            </a:pPr>
            <a:r>
              <a:rPr lang="en-GB" sz="2000" dirty="0"/>
              <a:t>UCL Open: Environment - </a:t>
            </a:r>
            <a:r>
              <a:rPr lang="en-GB" sz="2000" dirty="0">
                <a:hlinkClick r:id="rId2"/>
              </a:rPr>
              <a:t>https://ucl-about.scienceopen.com/</a:t>
            </a:r>
            <a:r>
              <a:rPr lang="en-GB" sz="2000" dirty="0"/>
              <a:t> 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GB" sz="2000" dirty="0"/>
              <a:t>Inter-disciplinary and cross-disciplinary content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GB" sz="2000" dirty="0"/>
              <a:t>Fast turn-around times being planned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383204" y="1787017"/>
            <a:ext cx="7528417" cy="2860483"/>
            <a:chOff x="1050594" y="1077296"/>
            <a:chExt cx="100982" cy="51755"/>
          </a:xfrm>
        </p:grpSpPr>
        <p:sp>
          <p:nvSpPr>
            <p:cNvPr id="17" name="AutoShape 3"/>
            <p:cNvSpPr>
              <a:spLocks noChangeArrowheads="1"/>
            </p:cNvSpPr>
            <p:nvPr/>
          </p:nvSpPr>
          <p:spPr bwMode="auto">
            <a:xfrm>
              <a:off x="1050594" y="1094476"/>
              <a:ext cx="9903" cy="14306"/>
            </a:xfrm>
            <a:prstGeom prst="chevron">
              <a:avLst>
                <a:gd name="adj" fmla="val 1574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27432" tIns="27432" rIns="27432" bIns="27432" anchor="ctr" anchorCtr="0" upright="1">
              <a:noAutofit/>
            </a:bodyPr>
            <a:lstStyle/>
            <a:p>
              <a:pPr algn="ctr">
                <a:lnSpc>
                  <a:spcPct val="118000"/>
                </a:lnSpc>
              </a:pPr>
              <a:r>
                <a:rPr lang="en-GB" sz="825" kern="1400" dirty="0">
                  <a:noFill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GB" sz="825" kern="1400" dirty="0">
                  <a:solidFill>
                    <a:srgbClr val="FFFFF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Author </a:t>
              </a:r>
              <a:br>
                <a:rPr lang="en-GB" sz="825" kern="1400" dirty="0">
                  <a:solidFill>
                    <a:srgbClr val="FFFFF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GB" sz="825" kern="1400" dirty="0">
                  <a:solidFill>
                    <a:srgbClr val="FFFFF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submits</a:t>
              </a:r>
              <a:endParaRPr lang="en-GB" sz="75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AutoShape 4"/>
            <p:cNvSpPr>
              <a:spLocks noChangeArrowheads="1"/>
            </p:cNvSpPr>
            <p:nvPr/>
          </p:nvSpPr>
          <p:spPr bwMode="auto">
            <a:xfrm>
              <a:off x="1133915" y="1087520"/>
              <a:ext cx="17661" cy="29521"/>
            </a:xfrm>
            <a:prstGeom prst="flowChartDocument">
              <a:avLst/>
            </a:prstGeom>
            <a:solidFill>
              <a:srgbClr val="7BBD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27432" tIns="27432" rIns="27432" bIns="27432" anchor="ctr" anchorCtr="0" upright="1">
              <a:noAutofit/>
            </a:bodyPr>
            <a:lstStyle/>
            <a:p>
              <a:pPr algn="ctr">
                <a:lnSpc>
                  <a:spcPct val="118000"/>
                </a:lnSpc>
              </a:pPr>
              <a:r>
                <a:rPr lang="en-GB" sz="825" kern="1400" dirty="0">
                  <a:solidFill>
                    <a:srgbClr val="FFFFF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Article typeset/ copyedited &amp; published in journal (assigned a journal DOI) - links to </a:t>
              </a:r>
              <a:br>
                <a:rPr lang="en-GB" sz="825" kern="1400" dirty="0">
                  <a:solidFill>
                    <a:srgbClr val="FFFFF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GB" sz="825" kern="1400" dirty="0">
                  <a:solidFill>
                    <a:srgbClr val="FFFFF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version &amp; review history on pre-print server</a:t>
              </a:r>
              <a:endParaRPr lang="en-GB" sz="75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AutoShape 5"/>
            <p:cNvSpPr>
              <a:spLocks noChangeArrowheads="1"/>
            </p:cNvSpPr>
            <p:nvPr/>
          </p:nvSpPr>
          <p:spPr bwMode="auto">
            <a:xfrm>
              <a:off x="1060593" y="1094493"/>
              <a:ext cx="7893" cy="14289"/>
            </a:xfrm>
            <a:prstGeom prst="chevron">
              <a:avLst>
                <a:gd name="adj" fmla="val 15741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27432" tIns="27432" rIns="27432" bIns="27432" anchor="ctr" anchorCtr="0" upright="1">
              <a:noAutofit/>
            </a:bodyPr>
            <a:lstStyle/>
            <a:p>
              <a:pPr algn="ctr">
                <a:lnSpc>
                  <a:spcPct val="118000"/>
                </a:lnSpc>
              </a:pPr>
              <a:r>
                <a:rPr lang="en-GB" sz="825" kern="1400" dirty="0">
                  <a:solidFill>
                    <a:srgbClr val="FFFFF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Editor </a:t>
              </a:r>
              <a:br>
                <a:rPr lang="en-GB" sz="825" kern="1400" dirty="0">
                  <a:solidFill>
                    <a:srgbClr val="FFFFF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GB" sz="825" kern="1400" dirty="0">
                  <a:solidFill>
                    <a:srgbClr val="FFFFF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assess</a:t>
              </a:r>
              <a:endParaRPr lang="en-GB" sz="75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AutoShape 6"/>
            <p:cNvSpPr>
              <a:spLocks noChangeArrowheads="1"/>
            </p:cNvSpPr>
            <p:nvPr/>
          </p:nvSpPr>
          <p:spPr bwMode="auto">
            <a:xfrm>
              <a:off x="1115074" y="1094476"/>
              <a:ext cx="8952" cy="14306"/>
            </a:xfrm>
            <a:prstGeom prst="chevron">
              <a:avLst>
                <a:gd name="adj" fmla="val 15741"/>
              </a:avLst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27432" tIns="27432" rIns="27432" bIns="27432" anchor="ctr" anchorCtr="0" upright="1">
              <a:noAutofit/>
            </a:bodyPr>
            <a:lstStyle/>
            <a:p>
              <a:pPr algn="ctr">
                <a:lnSpc>
                  <a:spcPct val="118000"/>
                </a:lnSpc>
              </a:pPr>
              <a:r>
                <a:rPr lang="en-GB" sz="825" kern="1400" dirty="0">
                  <a:solidFill>
                    <a:srgbClr val="FFFFF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Editor </a:t>
              </a:r>
              <a:br>
                <a:rPr lang="en-GB" sz="825" kern="1400" dirty="0">
                  <a:solidFill>
                    <a:srgbClr val="FFFFF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GB" sz="825" kern="1400" dirty="0">
                  <a:solidFill>
                    <a:srgbClr val="FFFFF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accepts version</a:t>
              </a:r>
              <a:endParaRPr lang="en-GB" sz="75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AutoShape 7"/>
            <p:cNvSpPr>
              <a:spLocks noChangeArrowheads="1"/>
            </p:cNvSpPr>
            <p:nvPr/>
          </p:nvSpPr>
          <p:spPr bwMode="auto">
            <a:xfrm>
              <a:off x="1124026" y="1094476"/>
              <a:ext cx="8662" cy="14306"/>
            </a:xfrm>
            <a:prstGeom prst="chevron">
              <a:avLst>
                <a:gd name="adj" fmla="val 15741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27432" tIns="27432" rIns="27432" bIns="27432" anchor="ctr" anchorCtr="0" upright="1">
              <a:noAutofit/>
            </a:bodyPr>
            <a:lstStyle/>
            <a:p>
              <a:pPr algn="ctr">
                <a:lnSpc>
                  <a:spcPct val="118000"/>
                </a:lnSpc>
              </a:pPr>
              <a:r>
                <a:rPr lang="en-GB" sz="825" kern="1400" dirty="0">
                  <a:solidFill>
                    <a:srgbClr val="FFFFF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Author </a:t>
              </a:r>
              <a:br>
                <a:rPr lang="en-GB" sz="825" kern="1400" dirty="0">
                  <a:solidFill>
                    <a:srgbClr val="FFFFF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GB" sz="825" kern="1400" dirty="0">
                  <a:solidFill>
                    <a:srgbClr val="FFFFF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pays APC</a:t>
              </a:r>
              <a:endParaRPr lang="en-GB" sz="75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082708" y="1109654"/>
              <a:ext cx="17444" cy="19397"/>
            </a:xfrm>
            <a:prstGeom prst="flowChartMultidocument">
              <a:avLst/>
            </a:prstGeom>
            <a:solidFill>
              <a:srgbClr val="0070C0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27432" tIns="27432" rIns="27432" bIns="27432" anchor="t" anchorCtr="0" upright="1">
              <a:noAutofit/>
            </a:bodyPr>
            <a:lstStyle/>
            <a:p>
              <a:pPr algn="ctr">
                <a:lnSpc>
                  <a:spcPct val="118000"/>
                </a:lnSpc>
              </a:pPr>
              <a:r>
                <a:rPr lang="en-GB" sz="825" kern="1400" dirty="0">
                  <a:solidFill>
                    <a:srgbClr val="FFFFF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Open reviewer reports posted alongside paper (assigned a </a:t>
              </a:r>
              <a:br>
                <a:rPr lang="en-GB" sz="825" kern="1400" dirty="0">
                  <a:solidFill>
                    <a:srgbClr val="FFFFF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GB" sz="825" kern="1400" dirty="0">
                  <a:solidFill>
                    <a:srgbClr val="FFFFF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pre-print DOI)</a:t>
              </a:r>
              <a:endParaRPr lang="en-GB" sz="75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AutoShape 9"/>
            <p:cNvSpPr>
              <a:spLocks noChangeArrowheads="1"/>
            </p:cNvSpPr>
            <p:nvPr/>
          </p:nvSpPr>
          <p:spPr bwMode="auto">
            <a:xfrm>
              <a:off x="1083754" y="1077296"/>
              <a:ext cx="16327" cy="17894"/>
            </a:xfrm>
            <a:prstGeom prst="flowChartMultidocument">
              <a:avLst/>
            </a:prstGeom>
            <a:solidFill>
              <a:srgbClr val="ED7D31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27432" tIns="27432" rIns="27432" bIns="27432" anchor="t" anchorCtr="0" upright="1">
              <a:noAutofit/>
            </a:bodyPr>
            <a:lstStyle/>
            <a:p>
              <a:pPr algn="ctr">
                <a:lnSpc>
                  <a:spcPct val="118000"/>
                </a:lnSpc>
              </a:pPr>
              <a:r>
                <a:rPr lang="en-GB" sz="825" kern="1400" dirty="0">
                  <a:solidFill>
                    <a:srgbClr val="FFFFF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Author revises: new version posted alongside all versions</a:t>
              </a:r>
              <a:endParaRPr lang="en-GB" sz="75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AutoShape 10"/>
            <p:cNvSpPr>
              <a:spLocks noChangeArrowheads="1"/>
            </p:cNvSpPr>
            <p:nvPr/>
          </p:nvSpPr>
          <p:spPr bwMode="auto">
            <a:xfrm>
              <a:off x="1097941" y="1092467"/>
              <a:ext cx="12139" cy="16751"/>
            </a:xfrm>
            <a:prstGeom prst="flowChartMultidocument">
              <a:avLst/>
            </a:prstGeom>
            <a:solidFill>
              <a:srgbClr val="993366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27432" tIns="27432" rIns="27432" bIns="27432" anchor="t" anchorCtr="0" upright="1">
              <a:noAutofit/>
            </a:bodyPr>
            <a:lstStyle/>
            <a:p>
              <a:pPr algn="ctr">
                <a:lnSpc>
                  <a:spcPct val="118000"/>
                </a:lnSpc>
              </a:pPr>
              <a:r>
                <a:rPr lang="en-GB" sz="825" kern="1400" dirty="0">
                  <a:solidFill>
                    <a:srgbClr val="FFFFF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Editor comments </a:t>
              </a:r>
              <a:br>
                <a:rPr lang="en-GB" sz="825" kern="1400" dirty="0">
                  <a:solidFill>
                    <a:srgbClr val="FFFFF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GB" sz="825" kern="1400" dirty="0">
                  <a:solidFill>
                    <a:srgbClr val="FFFFF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(i.e. revision requirements)</a:t>
              </a:r>
              <a:endParaRPr lang="en-GB" sz="75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AutoShape 11"/>
            <p:cNvSpPr>
              <a:spLocks noChangeArrowheads="1"/>
            </p:cNvSpPr>
            <p:nvPr/>
          </p:nvSpPr>
          <p:spPr bwMode="auto">
            <a:xfrm rot="-277525">
              <a:off x="1080988" y="1094493"/>
              <a:ext cx="2227" cy="15683"/>
            </a:xfrm>
            <a:prstGeom prst="curvedRightArrow">
              <a:avLst>
                <a:gd name="adj1" fmla="val 59957"/>
                <a:gd name="adj2" fmla="val 138269"/>
                <a:gd name="adj3" fmla="val 29269"/>
              </a:avLst>
            </a:prstGeom>
            <a:gradFill rotWithShape="0">
              <a:gsLst>
                <a:gs pos="0">
                  <a:srgbClr val="666666"/>
                </a:gs>
                <a:gs pos="50000">
                  <a:srgbClr val="CCCCCC"/>
                </a:gs>
                <a:gs pos="100000">
                  <a:srgbClr val="666666"/>
                </a:gs>
              </a:gsLst>
              <a:lin ang="18900000" scaled="1"/>
            </a:gradFill>
            <a:ln w="12700">
              <a:solidFill>
                <a:srgbClr val="66666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808080">
                  <a:alpha val="50000"/>
                </a:srgbClr>
              </a:outerShdw>
            </a:effectLst>
          </p:spPr>
          <p:txBody>
            <a:bodyPr rot="0" vert="horz" wrap="square" lIns="27432" tIns="27432" rIns="27432" bIns="27432" anchor="t" anchorCtr="0" upright="1">
              <a:noAutofit/>
            </a:bodyPr>
            <a:lstStyle/>
            <a:p>
              <a:endParaRPr lang="en-GB" dirty="0"/>
            </a:p>
          </p:txBody>
        </p:sp>
        <p:sp>
          <p:nvSpPr>
            <p:cNvPr id="38" name="AutoShape 12"/>
            <p:cNvSpPr>
              <a:spLocks noChangeArrowheads="1"/>
            </p:cNvSpPr>
            <p:nvPr/>
          </p:nvSpPr>
          <p:spPr bwMode="auto">
            <a:xfrm rot="8182384">
              <a:off x="1103946" y="1080762"/>
              <a:ext cx="2270" cy="11657"/>
            </a:xfrm>
            <a:prstGeom prst="curvedRightArrow">
              <a:avLst>
                <a:gd name="adj1" fmla="val 43721"/>
                <a:gd name="adj2" fmla="val 100827"/>
                <a:gd name="adj3" fmla="val 29269"/>
              </a:avLst>
            </a:prstGeom>
            <a:gradFill rotWithShape="0">
              <a:gsLst>
                <a:gs pos="0">
                  <a:srgbClr val="666666"/>
                </a:gs>
                <a:gs pos="50000">
                  <a:srgbClr val="CCCCCC"/>
                </a:gs>
                <a:gs pos="100000">
                  <a:srgbClr val="666666"/>
                </a:gs>
              </a:gsLst>
              <a:lin ang="18900000" scaled="1"/>
            </a:gradFill>
            <a:ln w="12700">
              <a:solidFill>
                <a:srgbClr val="66666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808080">
                  <a:alpha val="50000"/>
                </a:srgbClr>
              </a:outerShdw>
            </a:effectLst>
          </p:spPr>
          <p:txBody>
            <a:bodyPr rot="0" vert="horz" wrap="square" lIns="27432" tIns="27432" rIns="27432" bIns="27432" anchor="t" anchorCtr="0" upright="1">
              <a:noAutofit/>
            </a:bodyPr>
            <a:lstStyle/>
            <a:p>
              <a:endParaRPr lang="en-GB" dirty="0"/>
            </a:p>
          </p:txBody>
        </p:sp>
        <p:sp>
          <p:nvSpPr>
            <p:cNvPr id="39" name="AutoShape 13"/>
            <p:cNvSpPr>
              <a:spLocks noChangeArrowheads="1"/>
            </p:cNvSpPr>
            <p:nvPr/>
          </p:nvSpPr>
          <p:spPr bwMode="auto">
            <a:xfrm rot="12867027">
              <a:off x="1103686" y="1107475"/>
              <a:ext cx="2270" cy="11657"/>
            </a:xfrm>
            <a:prstGeom prst="curvedRightArrow">
              <a:avLst>
                <a:gd name="adj1" fmla="val 43721"/>
                <a:gd name="adj2" fmla="val 100827"/>
                <a:gd name="adj3" fmla="val 29269"/>
              </a:avLst>
            </a:prstGeom>
            <a:gradFill rotWithShape="0">
              <a:gsLst>
                <a:gs pos="0">
                  <a:srgbClr val="666666"/>
                </a:gs>
                <a:gs pos="50000">
                  <a:srgbClr val="CCCCCC"/>
                </a:gs>
                <a:gs pos="100000">
                  <a:srgbClr val="666666"/>
                </a:gs>
              </a:gsLst>
              <a:lin ang="18900000" scaled="1"/>
            </a:gradFill>
            <a:ln w="12700">
              <a:solidFill>
                <a:srgbClr val="66666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808080">
                  <a:alpha val="50000"/>
                </a:srgbClr>
              </a:outerShdw>
            </a:effectLst>
          </p:spPr>
          <p:txBody>
            <a:bodyPr rot="0" vert="horz" wrap="square" lIns="27432" tIns="27432" rIns="27432" bIns="27432" anchor="t" anchorCtr="0" upright="1">
              <a:noAutofit/>
            </a:bodyPr>
            <a:lstStyle/>
            <a:p>
              <a:endParaRPr lang="en-GB" dirty="0"/>
            </a:p>
          </p:txBody>
        </p:sp>
        <p:sp>
          <p:nvSpPr>
            <p:cNvPr id="40" name="AutoShape 14"/>
            <p:cNvSpPr>
              <a:spLocks noChangeArrowheads="1"/>
            </p:cNvSpPr>
            <p:nvPr/>
          </p:nvSpPr>
          <p:spPr bwMode="auto">
            <a:xfrm>
              <a:off x="1068486" y="1094476"/>
              <a:ext cx="8855" cy="14306"/>
            </a:xfrm>
            <a:prstGeom prst="chevron">
              <a:avLst>
                <a:gd name="adj" fmla="val 15741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27432" tIns="27432" rIns="27432" bIns="27432" anchor="t" anchorCtr="0" upright="1">
              <a:noAutofit/>
            </a:bodyPr>
            <a:lstStyle/>
            <a:p>
              <a:pPr algn="ctr">
                <a:lnSpc>
                  <a:spcPct val="118000"/>
                </a:lnSpc>
              </a:pPr>
              <a:r>
                <a:rPr lang="en-GB" sz="825" kern="1400" dirty="0">
                  <a:solidFill>
                    <a:srgbClr val="FFFFF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Paper posted online to pre-print server </a:t>
              </a:r>
              <a:endParaRPr lang="en-GB" sz="75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15"/>
            <p:cNvSpPr txBox="1">
              <a:spLocks noChangeArrowheads="1"/>
            </p:cNvSpPr>
            <p:nvPr/>
          </p:nvSpPr>
          <p:spPr bwMode="auto">
            <a:xfrm>
              <a:off x="1085125" y="1095656"/>
              <a:ext cx="11165" cy="13126"/>
            </a:xfrm>
            <a:prstGeom prst="rect">
              <a:avLst/>
            </a:prstGeom>
            <a:noFill/>
            <a:ln w="25400">
              <a:solidFill>
                <a:schemeClr val="dk1">
                  <a:lumMod val="0"/>
                  <a:lumOff val="0"/>
                </a:schemeClr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27432" tIns="27432" rIns="27432" bIns="27432" anchor="ctr" anchorCtr="0" upright="1">
              <a:noAutofit/>
            </a:bodyPr>
            <a:lstStyle/>
            <a:p>
              <a:pPr algn="ctr">
                <a:lnSpc>
                  <a:spcPct val="118000"/>
                </a:lnSpc>
              </a:pPr>
              <a:r>
                <a:rPr lang="en-GB" sz="825" kern="14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All versions and review reports assigned a </a:t>
              </a:r>
              <a:br>
                <a:rPr lang="en-GB" sz="825" kern="14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GB" sz="825" kern="14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pre-print DOI</a:t>
              </a:r>
              <a:endParaRPr lang="en-GB" sz="75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Picture 22"/>
          <p:cNvPicPr/>
          <p:nvPr/>
        </p:nvPicPr>
        <p:blipFill rotWithShape="1">
          <a:blip r:embed="rId3"/>
          <a:srcRect l="31250" t="11396" r="43911" b="25071"/>
          <a:stretch/>
        </p:blipFill>
        <p:spPr bwMode="auto">
          <a:xfrm>
            <a:off x="152959" y="2397865"/>
            <a:ext cx="1107281" cy="1593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765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129" y="859249"/>
            <a:ext cx="8489950" cy="576734"/>
          </a:xfrm>
        </p:spPr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181320"/>
            <a:ext cx="4134296" cy="2951064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Open Science – a view from LERU</a:t>
            </a: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Future of Scholarly Publishing</a:t>
            </a:r>
          </a:p>
          <a:p>
            <a:r>
              <a:rPr lang="en-GB" dirty="0" smtClean="0"/>
              <a:t>Promotions/Rewards </a:t>
            </a:r>
            <a:r>
              <a:rPr lang="en-GB" dirty="0" smtClean="0"/>
              <a:t>&amp; Next-Generation Metrics</a:t>
            </a: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Next Steps</a:t>
            </a:r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104" y="2112377"/>
            <a:ext cx="4008528" cy="30063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96104" y="5278363"/>
            <a:ext cx="2985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Plaster Relief by John Flaxman, </a:t>
            </a:r>
          </a:p>
          <a:p>
            <a:r>
              <a:rPr lang="en-GB" sz="1400" dirty="0" smtClean="0"/>
              <a:t>Flaxman Gallery, UCL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6473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Next-Generation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031" y="1556544"/>
            <a:ext cx="4241800" cy="4780756"/>
          </a:xfrm>
        </p:spPr>
        <p:txBody>
          <a:bodyPr/>
          <a:lstStyle/>
          <a:p>
            <a:r>
              <a:rPr lang="en-US" dirty="0" smtClean="0"/>
              <a:t>UCL Bibliometrics Policy signed off on 27 Feb. 2020</a:t>
            </a:r>
          </a:p>
          <a:p>
            <a:r>
              <a:rPr lang="en-US" dirty="0" smtClean="0"/>
              <a:t>3 years in the development</a:t>
            </a:r>
          </a:p>
          <a:p>
            <a:r>
              <a:rPr lang="en-US" dirty="0" smtClean="0"/>
              <a:t>Aligned with DORA and Leiden Manifesto</a:t>
            </a:r>
          </a:p>
          <a:p>
            <a:r>
              <a:rPr lang="en-US" dirty="0" smtClean="0"/>
              <a:t>Discourages the use of Journal Impact Factors as a surrogate for Quality</a:t>
            </a:r>
          </a:p>
          <a:p>
            <a:r>
              <a:rPr lang="en-US" dirty="0" smtClean="0"/>
              <a:t>Identifies that H-Index discriminates against Early Career Researchers who have taken a family break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4506" y="2522226"/>
            <a:ext cx="3799189" cy="284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579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Next-Generation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662245"/>
            <a:ext cx="8489950" cy="3205509"/>
          </a:xfrm>
        </p:spPr>
        <p:txBody>
          <a:bodyPr/>
          <a:lstStyle/>
          <a:p>
            <a:r>
              <a:rPr lang="en-US" dirty="0" smtClean="0"/>
              <a:t>Policy identifies 11 principles on the successful use of metrics, with copious guidance</a:t>
            </a:r>
          </a:p>
          <a:p>
            <a:r>
              <a:rPr lang="en-US" dirty="0" smtClean="0"/>
              <a:t>Numerical metrics are simply an </a:t>
            </a:r>
            <a:r>
              <a:rPr lang="en-US" i="1" dirty="0" smtClean="0"/>
              <a:t>adjunct</a:t>
            </a:r>
            <a:r>
              <a:rPr lang="en-US" dirty="0" smtClean="0"/>
              <a:t> to the academic assessment of a research output through reading it</a:t>
            </a:r>
          </a:p>
          <a:p>
            <a:r>
              <a:rPr lang="en-US" dirty="0" smtClean="0"/>
              <a:t>China has (Feb. 2020) announced that this is to be its official policy for research evaluation/reward going forward</a:t>
            </a:r>
          </a:p>
          <a:p>
            <a:pPr lvl="1"/>
            <a:r>
              <a:rPr lang="en-GB" u="sng" dirty="0" smtClean="0">
                <a:hlinkClick r:id="rId2"/>
              </a:rPr>
              <a:t>https</a:t>
            </a:r>
            <a:r>
              <a:rPr lang="en-GB" u="sng" dirty="0">
                <a:hlinkClick r:id="rId2"/>
              </a:rPr>
              <a:t>://www.universityworldnews.com/post.php?story=20200226122508451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5" name="Flowchart: Sequential Access Storage 4"/>
          <p:cNvSpPr/>
          <p:nvPr/>
        </p:nvSpPr>
        <p:spPr>
          <a:xfrm>
            <a:off x="3181264" y="4887176"/>
            <a:ext cx="2592288" cy="1469546"/>
          </a:xfrm>
          <a:prstGeom prst="flowChartMagnetic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‘Fabulous’</a:t>
            </a:r>
            <a:endParaRPr lang="en-US" sz="2800" dirty="0"/>
          </a:p>
        </p:txBody>
      </p:sp>
      <p:sp>
        <p:nvSpPr>
          <p:cNvPr id="6" name="Flowchart: Sequential Access Storage 5"/>
          <p:cNvSpPr/>
          <p:nvPr/>
        </p:nvSpPr>
        <p:spPr>
          <a:xfrm>
            <a:off x="5794441" y="4887176"/>
            <a:ext cx="2592288" cy="1469546"/>
          </a:xfrm>
          <a:prstGeom prst="flowChartMagnetic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‘Sector-leading’</a:t>
            </a:r>
            <a:endParaRPr lang="en-US" sz="2800" dirty="0"/>
          </a:p>
        </p:txBody>
      </p:sp>
      <p:sp>
        <p:nvSpPr>
          <p:cNvPr id="7" name="Flowchart: Sequential Access Storage 6"/>
          <p:cNvSpPr/>
          <p:nvPr/>
        </p:nvSpPr>
        <p:spPr>
          <a:xfrm>
            <a:off x="555877" y="4887176"/>
            <a:ext cx="2592288" cy="1469546"/>
          </a:xfrm>
          <a:prstGeom prst="flowChartMagnetic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UCL reactions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145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576734"/>
          </a:xfrm>
        </p:spPr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257860" y="5722844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 smtClean="0"/>
              <a:t>Over to you to decide</a:t>
            </a:r>
            <a:r>
              <a:rPr lang="en-GB" b="1" dirty="0" smtClean="0"/>
              <a:t>…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184" y="1895247"/>
            <a:ext cx="4253249" cy="31899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0200" y="1648884"/>
            <a:ext cx="38903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 smtClean="0"/>
              <a:t>Open </a:t>
            </a:r>
            <a:r>
              <a:rPr lang="en-GB" sz="2400" dirty="0" smtClean="0"/>
              <a:t>Access publishing</a:t>
            </a:r>
            <a:r>
              <a:rPr lang="en-GB" sz="2400" b="1" dirty="0" smtClean="0">
                <a:solidFill>
                  <a:srgbClr val="C00000"/>
                </a:solidFill>
              </a:rPr>
              <a:t> </a:t>
            </a:r>
            <a:r>
              <a:rPr lang="en-GB" sz="2400" b="1" dirty="0" smtClean="0">
                <a:solidFill>
                  <a:srgbClr val="C00000"/>
                </a:solidFill>
              </a:rPr>
              <a:t>is</a:t>
            </a:r>
            <a:r>
              <a:rPr lang="en-GB" sz="2400" b="1" dirty="0" smtClean="0"/>
              <a:t> </a:t>
            </a:r>
            <a:r>
              <a:rPr lang="en-GB" sz="2400" dirty="0" smtClean="0"/>
              <a:t>a blueprint for the university of the 21</a:t>
            </a:r>
            <a:r>
              <a:rPr lang="en-GB" sz="2400" baseline="30000" dirty="0" smtClean="0"/>
              <a:t>st</a:t>
            </a:r>
            <a:r>
              <a:rPr lang="en-GB" sz="2400" dirty="0" smtClean="0"/>
              <a:t> century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 smtClean="0"/>
              <a:t>Benefits are obvious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 smtClean="0"/>
              <a:t>Challenges are not easy to address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 smtClean="0"/>
              <a:t>Not a given that Open </a:t>
            </a:r>
            <a:r>
              <a:rPr lang="en-GB" sz="2400" dirty="0" smtClean="0"/>
              <a:t>Access </a:t>
            </a:r>
            <a:r>
              <a:rPr lang="en-GB" sz="2400" dirty="0" smtClean="0"/>
              <a:t>will be the default way to proceed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 smtClean="0"/>
              <a:t>Universities have to make a choice 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220564" y="515724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UCL Student Centre, opened 18/2/19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75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129" y="859249"/>
            <a:ext cx="8489950" cy="576734"/>
          </a:xfrm>
        </p:spPr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391822"/>
            <a:ext cx="4134296" cy="2447505"/>
          </a:xfrm>
        </p:spPr>
        <p:txBody>
          <a:bodyPr/>
          <a:lstStyle/>
          <a:p>
            <a:r>
              <a:rPr lang="en-GB" dirty="0" smtClean="0"/>
              <a:t>Open Science – a view from LERU</a:t>
            </a: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Future of Scholarly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Publishing</a:t>
            </a: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Next-Generation Metrics</a:t>
            </a:r>
            <a:endParaRPr lang="en-GB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Next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Steps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104" y="2112377"/>
            <a:ext cx="4008528" cy="30063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96104" y="5278363"/>
            <a:ext cx="2985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Plaster Relief by John Flaxman, </a:t>
            </a:r>
          </a:p>
          <a:p>
            <a:r>
              <a:rPr lang="en-GB" sz="1400" dirty="0" smtClean="0"/>
              <a:t>Flaxman Gallery, UCL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0783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23480" y="1894905"/>
            <a:ext cx="8496670" cy="4680520"/>
            <a:chOff x="0" y="0"/>
            <a:chExt cx="58959" cy="35718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0" y="0"/>
              <a:ext cx="58959" cy="35718"/>
              <a:chOff x="0" y="0"/>
              <a:chExt cx="58959" cy="35718"/>
            </a:xfrm>
          </p:grpSpPr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959" cy="357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0" y="3101"/>
                <a:ext cx="58959" cy="2268"/>
              </a:xfrm>
              <a:prstGeom prst="rect">
                <a:avLst/>
              </a:prstGeom>
              <a:solidFill>
                <a:schemeClr val="lt1">
                  <a:lumMod val="100000"/>
                  <a:lumOff val="0"/>
                  <a:alpha val="89803"/>
                </a:scheme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9" name="Rounded Rectangle 8"/>
              <p:cNvSpPr>
                <a:spLocks noChangeArrowheads="1"/>
              </p:cNvSpPr>
              <p:nvPr/>
            </p:nvSpPr>
            <p:spPr bwMode="auto">
              <a:xfrm>
                <a:off x="2947" y="1772"/>
                <a:ext cx="41272" cy="2657"/>
              </a:xfrm>
              <a:prstGeom prst="roundRect">
                <a:avLst>
                  <a:gd name="adj" fmla="val 16667"/>
                </a:avLst>
              </a:prstGeom>
              <a:solidFill>
                <a:srgbClr val="599BD5"/>
              </a:solidFill>
              <a:ln w="12700">
                <a:solidFill>
                  <a:schemeClr val="lt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auto">
              <a:xfrm>
                <a:off x="3077" y="1902"/>
                <a:ext cx="41013" cy="2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55975" tIns="0" rIns="155975" bIns="0" anchor="ctr" anchorCtr="0" upright="1">
                <a:noAutofit/>
              </a:bodyPr>
              <a:lstStyle/>
              <a:p>
                <a:pPr>
                  <a:lnSpc>
                    <a:spcPct val="88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Future of Scholarly Communication</a:t>
                </a: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0" y="7183"/>
                <a:ext cx="58959" cy="2268"/>
              </a:xfrm>
              <a:prstGeom prst="rect">
                <a:avLst/>
              </a:prstGeom>
              <a:solidFill>
                <a:schemeClr val="lt1">
                  <a:lumMod val="100000"/>
                  <a:lumOff val="0"/>
                  <a:alpha val="89803"/>
                </a:scheme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0"/>
                  </a:spcAft>
                </a:pPr>
                <a:endParaRPr lang="en-GB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Rounded Rectangle 11"/>
              <p:cNvSpPr>
                <a:spLocks noChangeArrowheads="1"/>
              </p:cNvSpPr>
              <p:nvPr/>
            </p:nvSpPr>
            <p:spPr bwMode="auto">
              <a:xfrm>
                <a:off x="2947" y="5855"/>
                <a:ext cx="41272" cy="2656"/>
              </a:xfrm>
              <a:prstGeom prst="roundRect">
                <a:avLst>
                  <a:gd name="adj" fmla="val 16667"/>
                </a:avLst>
              </a:prstGeom>
              <a:solidFill>
                <a:srgbClr val="599BD5"/>
              </a:solidFill>
              <a:ln w="12700">
                <a:solidFill>
                  <a:schemeClr val="lt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3077" y="5984"/>
                <a:ext cx="41013" cy="2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55975" tIns="0" rIns="155975" bIns="0" anchor="ctr" anchorCtr="0" upright="1">
                <a:noAutofit/>
              </a:bodyPr>
              <a:lstStyle/>
              <a:p>
                <a:pPr>
                  <a:lnSpc>
                    <a:spcPct val="88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EOSC (European Open Science Cloud)</a:t>
                </a: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0" y="11265"/>
                <a:ext cx="58959" cy="2268"/>
              </a:xfrm>
              <a:prstGeom prst="rect">
                <a:avLst/>
              </a:prstGeom>
              <a:solidFill>
                <a:schemeClr val="lt1">
                  <a:lumMod val="100000"/>
                  <a:lumOff val="0"/>
                  <a:alpha val="89803"/>
                </a:scheme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5" name="Rounded Rectangle 14"/>
              <p:cNvSpPr>
                <a:spLocks noChangeArrowheads="1"/>
              </p:cNvSpPr>
              <p:nvPr/>
            </p:nvSpPr>
            <p:spPr bwMode="auto">
              <a:xfrm>
                <a:off x="2947" y="9937"/>
                <a:ext cx="41272" cy="2657"/>
              </a:xfrm>
              <a:prstGeom prst="roundRect">
                <a:avLst>
                  <a:gd name="adj" fmla="val 16667"/>
                </a:avLst>
              </a:prstGeom>
              <a:solidFill>
                <a:srgbClr val="599BD5"/>
              </a:solidFill>
              <a:ln w="12700">
                <a:solidFill>
                  <a:schemeClr val="lt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3077" y="10067"/>
                <a:ext cx="41013" cy="2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55975" tIns="0" rIns="155975" bIns="0" anchor="ctr" anchorCtr="0" upright="1">
                <a:noAutofit/>
              </a:bodyPr>
              <a:lstStyle/>
              <a:p>
                <a:pPr>
                  <a:lnSpc>
                    <a:spcPct val="88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FAIR Data</a:t>
                </a: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0" y="15348"/>
                <a:ext cx="58959" cy="2268"/>
              </a:xfrm>
              <a:prstGeom prst="rect">
                <a:avLst/>
              </a:prstGeom>
              <a:solidFill>
                <a:schemeClr val="lt1">
                  <a:lumMod val="100000"/>
                  <a:lumOff val="0"/>
                  <a:alpha val="89803"/>
                </a:scheme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8" name="Rounded Rectangle 17"/>
              <p:cNvSpPr>
                <a:spLocks noChangeArrowheads="1"/>
              </p:cNvSpPr>
              <p:nvPr/>
            </p:nvSpPr>
            <p:spPr bwMode="auto">
              <a:xfrm>
                <a:off x="2947" y="14019"/>
                <a:ext cx="41272" cy="2657"/>
              </a:xfrm>
              <a:prstGeom prst="roundRect">
                <a:avLst>
                  <a:gd name="adj" fmla="val 16667"/>
                </a:avLst>
              </a:prstGeom>
              <a:solidFill>
                <a:srgbClr val="599BD5"/>
              </a:solidFill>
              <a:ln w="12700">
                <a:solidFill>
                  <a:schemeClr val="lt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9" name="Text Box 15"/>
              <p:cNvSpPr txBox="1">
                <a:spLocks noChangeArrowheads="1"/>
              </p:cNvSpPr>
              <p:nvPr/>
            </p:nvSpPr>
            <p:spPr bwMode="auto">
              <a:xfrm>
                <a:off x="3077" y="14149"/>
                <a:ext cx="41013" cy="2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55975" tIns="0" rIns="155975" bIns="0" anchor="ctr" anchorCtr="0" upright="1">
                <a:noAutofit/>
              </a:bodyPr>
              <a:lstStyle/>
              <a:p>
                <a:pPr>
                  <a:lnSpc>
                    <a:spcPct val="88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Skills</a:t>
                </a:r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0" y="19430"/>
                <a:ext cx="58959" cy="2268"/>
              </a:xfrm>
              <a:prstGeom prst="rect">
                <a:avLst/>
              </a:prstGeom>
              <a:solidFill>
                <a:schemeClr val="lt1">
                  <a:lumMod val="100000"/>
                  <a:lumOff val="0"/>
                  <a:alpha val="89803"/>
                </a:scheme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1" name="Rounded Rectangle 20"/>
              <p:cNvSpPr>
                <a:spLocks noChangeArrowheads="1"/>
              </p:cNvSpPr>
              <p:nvPr/>
            </p:nvSpPr>
            <p:spPr bwMode="auto">
              <a:xfrm>
                <a:off x="2947" y="18102"/>
                <a:ext cx="41272" cy="2657"/>
              </a:xfrm>
              <a:prstGeom prst="roundRect">
                <a:avLst>
                  <a:gd name="adj" fmla="val 16667"/>
                </a:avLst>
              </a:prstGeom>
              <a:solidFill>
                <a:srgbClr val="599BD5"/>
              </a:solidFill>
              <a:ln w="12700">
                <a:solidFill>
                  <a:schemeClr val="lt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2" name="Text Box 18"/>
              <p:cNvSpPr txBox="1">
                <a:spLocks noChangeArrowheads="1"/>
              </p:cNvSpPr>
              <p:nvPr/>
            </p:nvSpPr>
            <p:spPr bwMode="auto">
              <a:xfrm>
                <a:off x="3077" y="18232"/>
                <a:ext cx="41013" cy="2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55975" tIns="0" rIns="155975" bIns="0" anchor="ctr" anchorCtr="0" upright="1">
                <a:noAutofit/>
              </a:bodyPr>
              <a:lstStyle/>
              <a:p>
                <a:pPr>
                  <a:lnSpc>
                    <a:spcPct val="88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Research Integrity</a:t>
                </a:r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0" y="23513"/>
                <a:ext cx="58959" cy="2268"/>
              </a:xfrm>
              <a:prstGeom prst="rect">
                <a:avLst/>
              </a:prstGeom>
              <a:solidFill>
                <a:schemeClr val="lt1">
                  <a:lumMod val="100000"/>
                  <a:lumOff val="0"/>
                  <a:alpha val="89803"/>
                </a:scheme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0"/>
                  </a:spcAft>
                </a:pPr>
                <a:endParaRPr lang="en-GB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Rounded Rectangle 23"/>
              <p:cNvSpPr>
                <a:spLocks noChangeArrowheads="1"/>
              </p:cNvSpPr>
              <p:nvPr/>
            </p:nvSpPr>
            <p:spPr bwMode="auto">
              <a:xfrm>
                <a:off x="2947" y="22184"/>
                <a:ext cx="41272" cy="2657"/>
              </a:xfrm>
              <a:prstGeom prst="roundRect">
                <a:avLst>
                  <a:gd name="adj" fmla="val 16667"/>
                </a:avLst>
              </a:prstGeom>
              <a:solidFill>
                <a:srgbClr val="599BD5"/>
              </a:solidFill>
              <a:ln w="12700">
                <a:solidFill>
                  <a:schemeClr val="lt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5" name="Text Box 21"/>
              <p:cNvSpPr txBox="1">
                <a:spLocks noChangeArrowheads="1"/>
              </p:cNvSpPr>
              <p:nvPr/>
            </p:nvSpPr>
            <p:spPr bwMode="auto">
              <a:xfrm>
                <a:off x="3077" y="22314"/>
                <a:ext cx="41013" cy="2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55975" tIns="0" rIns="155975" bIns="0" anchor="ctr" anchorCtr="0" upright="1">
                <a:noAutofit/>
              </a:bodyPr>
              <a:lstStyle/>
              <a:p>
                <a:pPr>
                  <a:lnSpc>
                    <a:spcPct val="88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Rewards</a:t>
                </a: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0" y="27595"/>
                <a:ext cx="58959" cy="2268"/>
              </a:xfrm>
              <a:prstGeom prst="rect">
                <a:avLst/>
              </a:prstGeom>
              <a:solidFill>
                <a:schemeClr val="lt1">
                  <a:lumMod val="100000"/>
                  <a:lumOff val="0"/>
                  <a:alpha val="89803"/>
                </a:scheme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7" name="Rounded Rectangle 26"/>
              <p:cNvSpPr>
                <a:spLocks noChangeArrowheads="1"/>
              </p:cNvSpPr>
              <p:nvPr/>
            </p:nvSpPr>
            <p:spPr bwMode="auto">
              <a:xfrm>
                <a:off x="2947" y="26267"/>
                <a:ext cx="41272" cy="2656"/>
              </a:xfrm>
              <a:prstGeom prst="roundRect">
                <a:avLst>
                  <a:gd name="adj" fmla="val 16667"/>
                </a:avLst>
              </a:prstGeom>
              <a:solidFill>
                <a:srgbClr val="599BD5"/>
              </a:solidFill>
              <a:ln w="12700">
                <a:solidFill>
                  <a:schemeClr val="lt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8" name="Text Box 24"/>
              <p:cNvSpPr txBox="1">
                <a:spLocks noChangeArrowheads="1"/>
              </p:cNvSpPr>
              <p:nvPr/>
            </p:nvSpPr>
            <p:spPr bwMode="auto">
              <a:xfrm>
                <a:off x="3077" y="26396"/>
                <a:ext cx="41013" cy="2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55975" tIns="0" rIns="155975" bIns="0" anchor="ctr" anchorCtr="0" upright="1">
                <a:noAutofit/>
              </a:bodyPr>
              <a:lstStyle/>
              <a:p>
                <a:pPr>
                  <a:lnSpc>
                    <a:spcPct val="88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Altmetrics</a:t>
                </a:r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0" y="31677"/>
                <a:ext cx="58959" cy="2268"/>
              </a:xfrm>
              <a:prstGeom prst="rect">
                <a:avLst/>
              </a:prstGeom>
              <a:solidFill>
                <a:schemeClr val="lt1">
                  <a:lumMod val="100000"/>
                  <a:lumOff val="0"/>
                  <a:alpha val="89803"/>
                </a:scheme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30" name="Rounded Rectangle 29"/>
              <p:cNvSpPr>
                <a:spLocks noChangeArrowheads="1"/>
              </p:cNvSpPr>
              <p:nvPr/>
            </p:nvSpPr>
            <p:spPr bwMode="auto">
              <a:xfrm>
                <a:off x="2947" y="30349"/>
                <a:ext cx="41272" cy="2657"/>
              </a:xfrm>
              <a:prstGeom prst="roundRect">
                <a:avLst>
                  <a:gd name="adj" fmla="val 16667"/>
                </a:avLst>
              </a:prstGeom>
              <a:solidFill>
                <a:srgbClr val="599BD5"/>
              </a:solidFill>
              <a:ln w="12700">
                <a:solidFill>
                  <a:schemeClr val="lt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31" name="Text Box 27"/>
              <p:cNvSpPr txBox="1">
                <a:spLocks noChangeArrowheads="1"/>
              </p:cNvSpPr>
              <p:nvPr/>
            </p:nvSpPr>
            <p:spPr bwMode="auto">
              <a:xfrm>
                <a:off x="3077" y="30479"/>
                <a:ext cx="41013" cy="2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55975" tIns="0" rIns="155975" bIns="0" anchor="ctr" anchorCtr="0" upright="1">
                <a:noAutofit/>
              </a:bodyPr>
              <a:lstStyle/>
              <a:p>
                <a:pPr>
                  <a:lnSpc>
                    <a:spcPct val="88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Citizen Science</a:t>
                </a: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492453" y="819744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European Commission</a:t>
            </a:r>
            <a:r>
              <a:rPr lang="en-GB" sz="30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:</a:t>
            </a:r>
            <a:r>
              <a:rPr lang="en-GB" sz="3000" b="1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 Open Science Policy Platform – 8 pillars of Open Science</a:t>
            </a:r>
            <a:endParaRPr lang="en-GB" sz="3000" b="1" dirty="0">
              <a:solidFill>
                <a:schemeClr val="accent2">
                  <a:lumMod val="90000"/>
                  <a:lumOff val="1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81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role of the Funder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367" y="1925190"/>
            <a:ext cx="3734569" cy="4026188"/>
          </a:xfrm>
        </p:spPr>
        <p:txBody>
          <a:bodyPr/>
          <a:lstStyle/>
          <a:p>
            <a:r>
              <a:rPr lang="en-GB" dirty="0" smtClean="0"/>
              <a:t>For research, research funders have set the agenda</a:t>
            </a:r>
          </a:p>
          <a:p>
            <a:r>
              <a:rPr lang="en-GB" dirty="0" smtClean="0"/>
              <a:t>Plan S from Science Europe is the latest attempt to deliver a meaningful transition to immediate Open Access </a:t>
            </a:r>
          </a:p>
          <a:p>
            <a:r>
              <a:rPr lang="en-GB" dirty="0" smtClean="0"/>
              <a:t>A kick to Open Access that was badly needed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126" y="2482200"/>
            <a:ext cx="4788024" cy="319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2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9715" y="1412776"/>
            <a:ext cx="2154919" cy="1296988"/>
          </a:xfrm>
        </p:spPr>
        <p:txBody>
          <a:bodyPr/>
          <a:lstStyle/>
          <a:p>
            <a:r>
              <a:rPr lang="en-GB" sz="4000" dirty="0" smtClean="0"/>
              <a:t>Plan S</a:t>
            </a:r>
            <a:endParaRPr lang="en-US" sz="4000" dirty="0"/>
          </a:p>
        </p:txBody>
      </p:sp>
      <p:graphicFrame>
        <p:nvGraphicFramePr>
          <p:cNvPr id="12" name="Diagram 11"/>
          <p:cNvGraphicFramePr/>
          <p:nvPr>
            <p:extLst/>
          </p:nvPr>
        </p:nvGraphicFramePr>
        <p:xfrm>
          <a:off x="1527175" y="250883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Diagram 14"/>
          <p:cNvGraphicFramePr/>
          <p:nvPr>
            <p:extLst/>
          </p:nvPr>
        </p:nvGraphicFramePr>
        <p:xfrm>
          <a:off x="0" y="1340768"/>
          <a:ext cx="9144000" cy="541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44171" y="2473490"/>
            <a:ext cx="21549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How does Plan S work for UCL? </a:t>
            </a:r>
            <a:endParaRPr lang="en-US" sz="3200" dirty="0"/>
          </a:p>
        </p:txBody>
      </p:sp>
      <p:pic>
        <p:nvPicPr>
          <p:cNvPr id="8" name="Picture 7"/>
          <p:cNvPicPr/>
          <p:nvPr/>
        </p:nvPicPr>
        <p:blipFill rotWithShape="1">
          <a:blip r:embed="rId12"/>
          <a:srcRect l="76442" t="28245" r="2724" b="40373"/>
          <a:stretch/>
        </p:blipFill>
        <p:spPr bwMode="auto">
          <a:xfrm>
            <a:off x="3082925" y="716212"/>
            <a:ext cx="2627866" cy="24171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127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251520" y="733450"/>
            <a:ext cx="8489950" cy="5767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000" b="1" i="0" u="none" strike="noStrike" cap="none" dirty="0" smtClean="0">
                <a:solidFill>
                  <a:schemeClr val="dk2"/>
                </a:solidFill>
                <a:latin typeface="Calibri" panose="020F0502020204030204" pitchFamily="34" charset="0"/>
                <a:sym typeface="Arial"/>
              </a:rPr>
              <a:t>Plan S</a:t>
            </a:r>
            <a:endParaRPr lang="en-GB" sz="3000" b="1" i="0" u="none" strike="noStrike" cap="none" dirty="0">
              <a:solidFill>
                <a:schemeClr val="dk2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251519" y="1310184"/>
            <a:ext cx="4713535" cy="528716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GB" sz="24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Issues for universities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GB" dirty="0" smtClean="0">
                <a:solidFill>
                  <a:schemeClr val="tx1"/>
                </a:solidFill>
              </a:rPr>
              <a:t>Positives</a:t>
            </a:r>
          </a:p>
          <a:p>
            <a:pPr lvl="1" indent="-342900">
              <a:spcBef>
                <a:spcPts val="480"/>
              </a:spcBef>
            </a:pPr>
            <a:r>
              <a:rPr lang="en-GB" dirty="0" smtClean="0">
                <a:solidFill>
                  <a:schemeClr val="tx1"/>
                </a:solidFill>
              </a:rPr>
              <a:t>Timeframes</a:t>
            </a:r>
          </a:p>
          <a:p>
            <a:pPr lvl="1" indent="-342900">
              <a:spcBef>
                <a:spcPts val="480"/>
              </a:spcBef>
            </a:pPr>
            <a:r>
              <a:rPr lang="en-GB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The role of Green OA</a:t>
            </a:r>
          </a:p>
          <a:p>
            <a:pPr indent="-342900"/>
            <a:endParaRPr lang="en-GB" b="0" i="0" u="none" strike="noStrike" cap="none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/>
            <a:r>
              <a:rPr lang="en-GB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Challenges</a:t>
            </a:r>
          </a:p>
          <a:p>
            <a:pPr lvl="1" indent="-342900"/>
            <a:r>
              <a:rPr lang="en-GB" dirty="0" smtClean="0">
                <a:solidFill>
                  <a:schemeClr val="tx1"/>
                </a:solidFill>
              </a:rPr>
              <a:t>Cost – LERU universities do not want to pay more than now</a:t>
            </a:r>
          </a:p>
          <a:p>
            <a:pPr lvl="1" indent="-342900"/>
            <a:r>
              <a:rPr lang="en-GB" dirty="0" smtClean="0">
                <a:solidFill>
                  <a:schemeClr val="tx1"/>
                </a:solidFill>
              </a:rPr>
              <a:t>Define a transformative agreement</a:t>
            </a:r>
          </a:p>
          <a:p>
            <a:pPr lvl="1" indent="-342900"/>
            <a:r>
              <a:rPr lang="en-GB" dirty="0" smtClean="0">
                <a:solidFill>
                  <a:schemeClr val="tx1"/>
                </a:solidFill>
              </a:rPr>
              <a:t>A European solution only?</a:t>
            </a:r>
          </a:p>
          <a:p>
            <a:pPr lvl="1" indent="-342900"/>
            <a:r>
              <a:rPr lang="en-GB" dirty="0" smtClean="0">
                <a:solidFill>
                  <a:schemeClr val="tx1"/>
                </a:solidFill>
              </a:rPr>
              <a:t>Less than 5% of global research covered… </a:t>
            </a:r>
          </a:p>
          <a:p>
            <a:pPr marL="400050" lvl="1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lvl="1" indent="-342900"/>
            <a:endParaRPr lang="en-GB" dirty="0" smtClean="0">
              <a:solidFill>
                <a:schemeClr val="tx1"/>
              </a:solidFill>
            </a:endParaRPr>
          </a:p>
          <a:p>
            <a:pPr lvl="1" indent="-342900"/>
            <a:endParaRPr lang="en-GB" b="0" i="0" u="none" strike="noStrike" cap="none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endParaRPr lang="en-GB" sz="2400" b="0" i="0" u="none" strike="noStrike" cap="none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endParaRPr lang="en-GB" sz="2400" b="0" i="0" u="none" strike="noStrike" cap="none" dirty="0">
              <a:solidFill>
                <a:schemeClr val="bg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81"/>
          <p:cNvSpPr txBox="1">
            <a:spLocks/>
          </p:cNvSpPr>
          <p:nvPr/>
        </p:nvSpPr>
        <p:spPr>
          <a:xfrm>
            <a:off x="4716016" y="1530479"/>
            <a:ext cx="4025454" cy="423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42900"/>
            <a:endParaRPr lang="en-GB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 indent="-285750">
              <a:buFont typeface="Noto Sans Symbols"/>
              <a:buNone/>
            </a:pPr>
            <a:endParaRPr lang="en-GB" dirty="0" smtClean="0"/>
          </a:p>
          <a:p>
            <a:pPr lvl="1" indent="-285750">
              <a:buFont typeface="Noto Sans Symbols"/>
              <a:buNone/>
            </a:pPr>
            <a:endParaRPr lang="en-GB" dirty="0"/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76442" t="28245" r="2724" b="40373"/>
          <a:stretch/>
        </p:blipFill>
        <p:spPr bwMode="auto">
          <a:xfrm>
            <a:off x="5213931" y="2027699"/>
            <a:ext cx="3527539" cy="3240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418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0200" y="2420888"/>
            <a:ext cx="8489950" cy="3457575"/>
          </a:xfrm>
        </p:spPr>
        <p:txBody>
          <a:bodyPr/>
          <a:lstStyle/>
          <a:p>
            <a:r>
              <a:rPr lang="en-GB" dirty="0" smtClean="0"/>
              <a:t>AmeliCA</a:t>
            </a:r>
          </a:p>
          <a:p>
            <a:r>
              <a:rPr lang="en-GB" dirty="0" smtClean="0"/>
              <a:t>Open </a:t>
            </a:r>
            <a:r>
              <a:rPr lang="en-GB" dirty="0"/>
              <a:t>Access strategies, such as Plan S, should be discussed globally. We are still waiting to know how cOAlition S is planning to support and engage with other OA business models. We would like to see Plan S not as a narrow program to replace the pay to read model with a pay to publish model, but as a more comprehensive solution to achieve </a:t>
            </a:r>
            <a:r>
              <a:rPr lang="en-GB" dirty="0" smtClean="0"/>
              <a:t>OA</a:t>
            </a:r>
          </a:p>
          <a:p>
            <a:pPr lvl="1"/>
            <a:r>
              <a:rPr lang="en-GB" dirty="0" smtClean="0"/>
              <a:t>For link, see </a:t>
            </a:r>
            <a:r>
              <a:rPr lang="en-GB" dirty="0" smtClean="0">
                <a:hlinkClick r:id="rId2"/>
              </a:rPr>
              <a:t>here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648742"/>
          </a:xfrm>
        </p:spPr>
        <p:txBody>
          <a:bodyPr/>
          <a:lstStyle/>
          <a:p>
            <a:r>
              <a:rPr lang="en-GB" dirty="0" smtClean="0"/>
              <a:t>Plan S - a global solution?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2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71" y="691302"/>
            <a:ext cx="8229600" cy="920178"/>
          </a:xfrm>
        </p:spPr>
        <p:txBody>
          <a:bodyPr/>
          <a:lstStyle/>
          <a:p>
            <a:r>
              <a:rPr lang="en-GB" dirty="0" smtClean="0"/>
              <a:t>Benefits of an OA University Press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395536" y="1309209"/>
            <a:ext cx="8231563" cy="4783371"/>
            <a:chOff x="420701" y="1126896"/>
            <a:chExt cx="8493615" cy="5194815"/>
          </a:xfrm>
        </p:grpSpPr>
        <p:sp>
          <p:nvSpPr>
            <p:cNvPr id="13" name="Freeform 12"/>
            <p:cNvSpPr/>
            <p:nvPr/>
          </p:nvSpPr>
          <p:spPr>
            <a:xfrm>
              <a:off x="6279143" y="4671114"/>
              <a:ext cx="2635173" cy="1581103"/>
            </a:xfrm>
            <a:custGeom>
              <a:avLst/>
              <a:gdLst>
                <a:gd name="connsiteX0" fmla="*/ 0 w 2635173"/>
                <a:gd name="connsiteY0" fmla="*/ 0 h 1581103"/>
                <a:gd name="connsiteX1" fmla="*/ 2635173 w 2635173"/>
                <a:gd name="connsiteY1" fmla="*/ 0 h 1581103"/>
                <a:gd name="connsiteX2" fmla="*/ 2635173 w 2635173"/>
                <a:gd name="connsiteY2" fmla="*/ 1581103 h 1581103"/>
                <a:gd name="connsiteX3" fmla="*/ 0 w 2635173"/>
                <a:gd name="connsiteY3" fmla="*/ 1581103 h 1581103"/>
                <a:gd name="connsiteX4" fmla="*/ 0 w 2635173"/>
                <a:gd name="connsiteY4" fmla="*/ 0 h 15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173" h="1581103">
                  <a:moveTo>
                    <a:pt x="0" y="0"/>
                  </a:moveTo>
                  <a:lnTo>
                    <a:pt x="2635173" y="0"/>
                  </a:lnTo>
                  <a:lnTo>
                    <a:pt x="2635173" y="1581103"/>
                  </a:lnTo>
                  <a:lnTo>
                    <a:pt x="0" y="15811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 smtClean="0">
                  <a:latin typeface="Trebuchet MS" panose="020B0603020202020204" pitchFamily="34" charset="0"/>
                </a:rPr>
                <a:t>Opportunities for integration of research and learning</a:t>
              </a:r>
              <a:endParaRPr lang="en-GB" sz="1800" kern="1200" dirty="0">
                <a:latin typeface="Trebuchet MS" panose="020B0603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457950" y="1126896"/>
              <a:ext cx="2635173" cy="1581103"/>
            </a:xfrm>
            <a:custGeom>
              <a:avLst/>
              <a:gdLst>
                <a:gd name="connsiteX0" fmla="*/ 0 w 2635173"/>
                <a:gd name="connsiteY0" fmla="*/ 0 h 1581103"/>
                <a:gd name="connsiteX1" fmla="*/ 2635173 w 2635173"/>
                <a:gd name="connsiteY1" fmla="*/ 0 h 1581103"/>
                <a:gd name="connsiteX2" fmla="*/ 2635173 w 2635173"/>
                <a:gd name="connsiteY2" fmla="*/ 1581103 h 1581103"/>
                <a:gd name="connsiteX3" fmla="*/ 0 w 2635173"/>
                <a:gd name="connsiteY3" fmla="*/ 1581103 h 1581103"/>
                <a:gd name="connsiteX4" fmla="*/ 0 w 2635173"/>
                <a:gd name="connsiteY4" fmla="*/ 0 h 15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173" h="1581103">
                  <a:moveTo>
                    <a:pt x="0" y="0"/>
                  </a:moveTo>
                  <a:lnTo>
                    <a:pt x="2635173" y="0"/>
                  </a:lnTo>
                  <a:lnTo>
                    <a:pt x="2635173" y="1581103"/>
                  </a:lnTo>
                  <a:lnTo>
                    <a:pt x="0" y="15811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latin typeface="Trebuchet MS" panose="020B0603020202020204" pitchFamily="34" charset="0"/>
                </a:rPr>
                <a:t>Taking publishing back into the university system – the university supports the entire research life cycle</a:t>
              </a:r>
              <a:endParaRPr lang="en-GB" sz="1800" kern="12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356639" y="1126896"/>
              <a:ext cx="2635173" cy="1581103"/>
            </a:xfrm>
            <a:custGeom>
              <a:avLst/>
              <a:gdLst>
                <a:gd name="connsiteX0" fmla="*/ 0 w 2635173"/>
                <a:gd name="connsiteY0" fmla="*/ 0 h 1581103"/>
                <a:gd name="connsiteX1" fmla="*/ 2635173 w 2635173"/>
                <a:gd name="connsiteY1" fmla="*/ 0 h 1581103"/>
                <a:gd name="connsiteX2" fmla="*/ 2635173 w 2635173"/>
                <a:gd name="connsiteY2" fmla="*/ 1581103 h 1581103"/>
                <a:gd name="connsiteX3" fmla="*/ 0 w 2635173"/>
                <a:gd name="connsiteY3" fmla="*/ 1581103 h 1581103"/>
                <a:gd name="connsiteX4" fmla="*/ 0 w 2635173"/>
                <a:gd name="connsiteY4" fmla="*/ 0 h 15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173" h="1581103">
                  <a:moveTo>
                    <a:pt x="0" y="0"/>
                  </a:moveTo>
                  <a:lnTo>
                    <a:pt x="2635173" y="0"/>
                  </a:lnTo>
                  <a:lnTo>
                    <a:pt x="2635173" y="1581103"/>
                  </a:lnTo>
                  <a:lnTo>
                    <a:pt x="0" y="15811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latin typeface="Trebuchet MS" panose="020B0603020202020204" pitchFamily="34" charset="0"/>
                </a:rPr>
                <a:t>Challenge the prevailing scholarly publishing model – issue of low dissemination</a:t>
              </a:r>
              <a:endParaRPr lang="en-GB" sz="18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255328" y="1126896"/>
              <a:ext cx="2635173" cy="1581103"/>
            </a:xfrm>
            <a:custGeom>
              <a:avLst/>
              <a:gdLst>
                <a:gd name="connsiteX0" fmla="*/ 0 w 2635173"/>
                <a:gd name="connsiteY0" fmla="*/ 0 h 1581103"/>
                <a:gd name="connsiteX1" fmla="*/ 2635173 w 2635173"/>
                <a:gd name="connsiteY1" fmla="*/ 0 h 1581103"/>
                <a:gd name="connsiteX2" fmla="*/ 2635173 w 2635173"/>
                <a:gd name="connsiteY2" fmla="*/ 1581103 h 1581103"/>
                <a:gd name="connsiteX3" fmla="*/ 0 w 2635173"/>
                <a:gd name="connsiteY3" fmla="*/ 1581103 h 1581103"/>
                <a:gd name="connsiteX4" fmla="*/ 0 w 2635173"/>
                <a:gd name="connsiteY4" fmla="*/ 0 h 15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173" h="1581103">
                  <a:moveTo>
                    <a:pt x="0" y="0"/>
                  </a:moveTo>
                  <a:lnTo>
                    <a:pt x="2635173" y="0"/>
                  </a:lnTo>
                  <a:lnTo>
                    <a:pt x="2635173" y="1581103"/>
                  </a:lnTo>
                  <a:lnTo>
                    <a:pt x="0" y="15811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latin typeface="Trebuchet MS" panose="020B0603020202020204" pitchFamily="34" charset="0"/>
                </a:rPr>
                <a:t>Support for OA to AHSS outputs, which receive less funding than STEM</a:t>
              </a:r>
              <a:endParaRPr lang="en-US" sz="1800" kern="1200" dirty="0">
                <a:latin typeface="Trebuchet MS" panose="020B0603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>
                <a:latin typeface="Trebuchet MS" panose="020B0603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20701" y="2895987"/>
              <a:ext cx="2635173" cy="1581103"/>
            </a:xfrm>
            <a:custGeom>
              <a:avLst/>
              <a:gdLst>
                <a:gd name="connsiteX0" fmla="*/ 0 w 2635173"/>
                <a:gd name="connsiteY0" fmla="*/ 0 h 1581103"/>
                <a:gd name="connsiteX1" fmla="*/ 2635173 w 2635173"/>
                <a:gd name="connsiteY1" fmla="*/ 0 h 1581103"/>
                <a:gd name="connsiteX2" fmla="*/ 2635173 w 2635173"/>
                <a:gd name="connsiteY2" fmla="*/ 1581103 h 1581103"/>
                <a:gd name="connsiteX3" fmla="*/ 0 w 2635173"/>
                <a:gd name="connsiteY3" fmla="*/ 1581103 h 1581103"/>
                <a:gd name="connsiteX4" fmla="*/ 0 w 2635173"/>
                <a:gd name="connsiteY4" fmla="*/ 0 h 15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173" h="1581103">
                  <a:moveTo>
                    <a:pt x="0" y="0"/>
                  </a:moveTo>
                  <a:lnTo>
                    <a:pt x="2635173" y="0"/>
                  </a:lnTo>
                  <a:lnTo>
                    <a:pt x="2635173" y="1581103"/>
                  </a:lnTo>
                  <a:lnTo>
                    <a:pt x="0" y="15811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latin typeface="Trebuchet MS" panose="020B0603020202020204" pitchFamily="34" charset="0"/>
                </a:rPr>
                <a:t>Social impact: research available to the public and policy makers </a:t>
              </a:r>
              <a:endParaRPr lang="en-US" sz="1800" kern="1200" dirty="0">
                <a:latin typeface="Trebuchet MS" panose="020B0603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3356639" y="4671114"/>
              <a:ext cx="2635173" cy="1581103"/>
            </a:xfrm>
            <a:custGeom>
              <a:avLst/>
              <a:gdLst>
                <a:gd name="connsiteX0" fmla="*/ 0 w 2635173"/>
                <a:gd name="connsiteY0" fmla="*/ 0 h 1581103"/>
                <a:gd name="connsiteX1" fmla="*/ 2635173 w 2635173"/>
                <a:gd name="connsiteY1" fmla="*/ 0 h 1581103"/>
                <a:gd name="connsiteX2" fmla="*/ 2635173 w 2635173"/>
                <a:gd name="connsiteY2" fmla="*/ 1581103 h 1581103"/>
                <a:gd name="connsiteX3" fmla="*/ 0 w 2635173"/>
                <a:gd name="connsiteY3" fmla="*/ 1581103 h 1581103"/>
                <a:gd name="connsiteX4" fmla="*/ 0 w 2635173"/>
                <a:gd name="connsiteY4" fmla="*/ 0 h 15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173" h="1581103">
                  <a:moveTo>
                    <a:pt x="0" y="0"/>
                  </a:moveTo>
                  <a:lnTo>
                    <a:pt x="2635173" y="0"/>
                  </a:lnTo>
                  <a:lnTo>
                    <a:pt x="2635173" y="1581103"/>
                  </a:lnTo>
                  <a:lnTo>
                    <a:pt x="0" y="15811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latin typeface="Trebuchet MS" panose="020B0603020202020204" pitchFamily="34" charset="0"/>
                </a:rPr>
                <a:t>Consistent with Open Science agenda</a:t>
              </a:r>
              <a:endParaRPr lang="en-US" sz="1800" kern="1200" dirty="0">
                <a:latin typeface="Trebuchet MS" panose="020B0603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57949" y="4740608"/>
              <a:ext cx="2635173" cy="1581103"/>
            </a:xfrm>
            <a:custGeom>
              <a:avLst/>
              <a:gdLst>
                <a:gd name="connsiteX0" fmla="*/ 0 w 2635173"/>
                <a:gd name="connsiteY0" fmla="*/ 0 h 1581103"/>
                <a:gd name="connsiteX1" fmla="*/ 2635173 w 2635173"/>
                <a:gd name="connsiteY1" fmla="*/ 0 h 1581103"/>
                <a:gd name="connsiteX2" fmla="*/ 2635173 w 2635173"/>
                <a:gd name="connsiteY2" fmla="*/ 1581103 h 1581103"/>
                <a:gd name="connsiteX3" fmla="*/ 0 w 2635173"/>
                <a:gd name="connsiteY3" fmla="*/ 1581103 h 1581103"/>
                <a:gd name="connsiteX4" fmla="*/ 0 w 2635173"/>
                <a:gd name="connsiteY4" fmla="*/ 0 h 15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173" h="1581103">
                  <a:moveTo>
                    <a:pt x="0" y="0"/>
                  </a:moveTo>
                  <a:lnTo>
                    <a:pt x="2635173" y="0"/>
                  </a:lnTo>
                  <a:lnTo>
                    <a:pt x="2635173" y="1581103"/>
                  </a:lnTo>
                  <a:lnTo>
                    <a:pt x="0" y="15811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latin typeface="Trebuchet MS" panose="020B0603020202020204" pitchFamily="34" charset="0"/>
                </a:rPr>
                <a:t>Added reputational value of a university press, through global dissemination, publicity, reviews</a:t>
              </a:r>
              <a:endParaRPr lang="en-US" sz="1800" kern="1200" dirty="0">
                <a:latin typeface="Trebuchet MS" panose="020B0603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3356638" y="2895987"/>
              <a:ext cx="2635173" cy="1581103"/>
            </a:xfrm>
            <a:custGeom>
              <a:avLst/>
              <a:gdLst>
                <a:gd name="connsiteX0" fmla="*/ 0 w 2635173"/>
                <a:gd name="connsiteY0" fmla="*/ 0 h 1581103"/>
                <a:gd name="connsiteX1" fmla="*/ 2635173 w 2635173"/>
                <a:gd name="connsiteY1" fmla="*/ 0 h 1581103"/>
                <a:gd name="connsiteX2" fmla="*/ 2635173 w 2635173"/>
                <a:gd name="connsiteY2" fmla="*/ 1581103 h 1581103"/>
                <a:gd name="connsiteX3" fmla="*/ 0 w 2635173"/>
                <a:gd name="connsiteY3" fmla="*/ 1581103 h 1581103"/>
                <a:gd name="connsiteX4" fmla="*/ 0 w 2635173"/>
                <a:gd name="connsiteY4" fmla="*/ 0 h 15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173" h="1581103">
                  <a:moveTo>
                    <a:pt x="0" y="0"/>
                  </a:moveTo>
                  <a:lnTo>
                    <a:pt x="2635173" y="0"/>
                  </a:lnTo>
                  <a:lnTo>
                    <a:pt x="2635173" y="1581103"/>
                  </a:lnTo>
                  <a:lnTo>
                    <a:pt x="0" y="15811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dirty="0" smtClean="0">
                  <a:solidFill>
                    <a:srgbClr val="FFC000"/>
                  </a:solidFill>
                  <a:latin typeface="Trebuchet MS" panose="020B0603020202020204" pitchFamily="34" charset="0"/>
                </a:rPr>
                <a:t>Global impact: o</a:t>
              </a:r>
              <a:r>
                <a:rPr lang="en-GB" sz="1800" kern="1200" baseline="0" dirty="0" smtClean="0">
                  <a:solidFill>
                    <a:srgbClr val="FFC000"/>
                  </a:solidFill>
                  <a:latin typeface="Trebuchet MS" panose="020B0603020202020204" pitchFamily="34" charset="0"/>
                </a:rPr>
                <a:t>utputs reach regions</a:t>
              </a:r>
              <a:r>
                <a:rPr lang="en-GB" sz="1800" kern="1200" dirty="0" smtClean="0">
                  <a:solidFill>
                    <a:srgbClr val="FFC000"/>
                  </a:solidFill>
                  <a:latin typeface="Trebuchet MS" panose="020B0603020202020204" pitchFamily="34" charset="0"/>
                </a:rPr>
                <a:t> in which</a:t>
              </a:r>
              <a:r>
                <a:rPr lang="en-GB" sz="1800" kern="1200" baseline="0" dirty="0" smtClean="0">
                  <a:solidFill>
                    <a:srgbClr val="FFC000"/>
                  </a:solidFill>
                  <a:latin typeface="Trebuchet MS" panose="020B0603020202020204" pitchFamily="34" charset="0"/>
                </a:rPr>
                <a:t> research is unavailable or unaffordable 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6279143" y="2895987"/>
              <a:ext cx="2635173" cy="1581103"/>
            </a:xfrm>
            <a:custGeom>
              <a:avLst/>
              <a:gdLst>
                <a:gd name="connsiteX0" fmla="*/ 0 w 2635173"/>
                <a:gd name="connsiteY0" fmla="*/ 0 h 1581103"/>
                <a:gd name="connsiteX1" fmla="*/ 2635173 w 2635173"/>
                <a:gd name="connsiteY1" fmla="*/ 0 h 1581103"/>
                <a:gd name="connsiteX2" fmla="*/ 2635173 w 2635173"/>
                <a:gd name="connsiteY2" fmla="*/ 1581103 h 1581103"/>
                <a:gd name="connsiteX3" fmla="*/ 0 w 2635173"/>
                <a:gd name="connsiteY3" fmla="*/ 1581103 h 1581103"/>
                <a:gd name="connsiteX4" fmla="*/ 0 w 2635173"/>
                <a:gd name="connsiteY4" fmla="*/ 0 h 15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173" h="1581103">
                  <a:moveTo>
                    <a:pt x="0" y="0"/>
                  </a:moveTo>
                  <a:lnTo>
                    <a:pt x="2635173" y="0"/>
                  </a:lnTo>
                  <a:lnTo>
                    <a:pt x="2635173" y="1581103"/>
                  </a:lnTo>
                  <a:lnTo>
                    <a:pt x="0" y="15811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baseline="0" dirty="0" smtClean="0">
                  <a:latin typeface="Trebuchet MS" panose="020B0603020202020204" pitchFamily="34" charset="0"/>
                </a:rPr>
                <a:t>Motivation for academics: they want their research to be widely read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35" y="6121582"/>
            <a:ext cx="1091464" cy="74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9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6426773" y="1874399"/>
            <a:ext cx="2595845" cy="2956246"/>
            <a:chOff x="722445" y="1248165"/>
            <a:chExt cx="4082260" cy="4195822"/>
          </a:xfrm>
        </p:grpSpPr>
        <p:sp>
          <p:nvSpPr>
            <p:cNvPr id="7" name="TextBox 6"/>
            <p:cNvSpPr txBox="1"/>
            <p:nvPr/>
          </p:nvSpPr>
          <p:spPr>
            <a:xfrm>
              <a:off x="728039" y="1248165"/>
              <a:ext cx="4076666" cy="939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700" b="1" dirty="0">
                  <a:solidFill>
                    <a:srgbClr val="FF0000"/>
                  </a:solidFill>
                </a:rPr>
                <a:t>6</a:t>
              </a:r>
              <a:r>
                <a:rPr lang="en-GB" sz="3700" b="1" dirty="0" smtClean="0">
                  <a:solidFill>
                    <a:srgbClr val="FF0000"/>
                  </a:solidFill>
                </a:rPr>
                <a:t> </a:t>
              </a:r>
              <a:r>
                <a:rPr lang="en-GB" sz="3700" b="1" dirty="0" smtClean="0">
                  <a:solidFill>
                    <a:srgbClr val="FF0000"/>
                  </a:solidFill>
                </a:rPr>
                <a:t>million+</a:t>
              </a:r>
              <a:endParaRPr lang="en-GB" sz="3700" b="1" dirty="0">
                <a:solidFill>
                  <a:srgbClr val="FF0000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2445" y="2174240"/>
              <a:ext cx="3617062" cy="3269747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126183" y="5097460"/>
            <a:ext cx="2796546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246 </a:t>
            </a:r>
            <a:r>
              <a:rPr lang="en-GB" sz="3200" b="1" dirty="0" smtClean="0">
                <a:solidFill>
                  <a:schemeClr val="bg1"/>
                </a:solidFill>
              </a:rPr>
              <a:t>countries</a:t>
            </a: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574" y="4726271"/>
            <a:ext cx="1091464" cy="7423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26072" y="1022809"/>
            <a:ext cx="2796546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Use &amp; Impact</a:t>
            </a: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4"/>
          <a:srcRect l="11111" t="22413" r="25534" b="6171"/>
          <a:stretch/>
        </p:blipFill>
        <p:spPr bwMode="auto">
          <a:xfrm>
            <a:off x="199613" y="692696"/>
            <a:ext cx="5926570" cy="3921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5"/>
          <a:srcRect l="13035" t="41975" r="29380" b="15479"/>
          <a:stretch/>
        </p:blipFill>
        <p:spPr bwMode="auto">
          <a:xfrm>
            <a:off x="323528" y="4765202"/>
            <a:ext cx="4248472" cy="19761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018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L Library Services">
  <a:themeElements>
    <a:clrScheme name="UCL Library Services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UCL Library Servic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CL Library Servi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4906</TotalTime>
  <Words>774</Words>
  <Application>Microsoft Office PowerPoint</Application>
  <PresentationFormat>On-screen Show (4:3)</PresentationFormat>
  <Paragraphs>158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Noto Sans Symbols</vt:lpstr>
      <vt:lpstr>Times New Roman</vt:lpstr>
      <vt:lpstr>Trebuchet MS</vt:lpstr>
      <vt:lpstr>Wingdings</vt:lpstr>
      <vt:lpstr>UCL Library Services</vt:lpstr>
      <vt:lpstr>A Next Generation University Press: UCL Press as a model for Open Science publishing </vt:lpstr>
      <vt:lpstr>Content</vt:lpstr>
      <vt:lpstr>PowerPoint Presentation</vt:lpstr>
      <vt:lpstr>The role of the Funder</vt:lpstr>
      <vt:lpstr>Plan S</vt:lpstr>
      <vt:lpstr>Plan S</vt:lpstr>
      <vt:lpstr>Plan S - a global solution?</vt:lpstr>
      <vt:lpstr>Benefits of an OA University Press</vt:lpstr>
      <vt:lpstr>PowerPoint Presentation</vt:lpstr>
      <vt:lpstr>UCL Press offers publishing services</vt:lpstr>
      <vt:lpstr>Megajournal platform, UCL Open, launched 31 January 2019</vt:lpstr>
      <vt:lpstr>Content</vt:lpstr>
      <vt:lpstr>Next-Generation Metrics</vt:lpstr>
      <vt:lpstr>Next-Generation Metrics</vt:lpstr>
      <vt:lpstr>Conclusion</vt:lpstr>
    </vt:vector>
  </TitlesOfParts>
  <Company>University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&lt;title&gt;</dc:title>
  <dc:creator>ucylpay</dc:creator>
  <cp:lastModifiedBy>Ayris, Paul</cp:lastModifiedBy>
  <cp:revision>497</cp:revision>
  <dcterms:created xsi:type="dcterms:W3CDTF">2007-07-09T08:18:27Z</dcterms:created>
  <dcterms:modified xsi:type="dcterms:W3CDTF">2022-05-25T16:34:28Z</dcterms:modified>
</cp:coreProperties>
</file>